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77"/>
  </p:notesMasterIdLst>
  <p:handoutMasterIdLst>
    <p:handoutMasterId r:id="rId78"/>
  </p:handoutMasterIdLst>
  <p:sldIdLst>
    <p:sldId id="258" r:id="rId2"/>
    <p:sldId id="260" r:id="rId3"/>
    <p:sldId id="270" r:id="rId4"/>
    <p:sldId id="274" r:id="rId5"/>
    <p:sldId id="273" r:id="rId6"/>
    <p:sldId id="283" r:id="rId7"/>
    <p:sldId id="284" r:id="rId8"/>
    <p:sldId id="261" r:id="rId9"/>
    <p:sldId id="286" r:id="rId10"/>
    <p:sldId id="288" r:id="rId11"/>
    <p:sldId id="314" r:id="rId12"/>
    <p:sldId id="291" r:id="rId13"/>
    <p:sldId id="292" r:id="rId14"/>
    <p:sldId id="289" r:id="rId15"/>
    <p:sldId id="315" r:id="rId16"/>
    <p:sldId id="295" r:id="rId17"/>
    <p:sldId id="316" r:id="rId18"/>
    <p:sldId id="290" r:id="rId19"/>
    <p:sldId id="317" r:id="rId20"/>
    <p:sldId id="294" r:id="rId21"/>
    <p:sldId id="296" r:id="rId22"/>
    <p:sldId id="297" r:id="rId23"/>
    <p:sldId id="298" r:id="rId24"/>
    <p:sldId id="300" r:id="rId25"/>
    <p:sldId id="301" r:id="rId26"/>
    <p:sldId id="302" r:id="rId27"/>
    <p:sldId id="303" r:id="rId28"/>
    <p:sldId id="304" r:id="rId29"/>
    <p:sldId id="305" r:id="rId30"/>
    <p:sldId id="307" r:id="rId31"/>
    <p:sldId id="308" r:id="rId32"/>
    <p:sldId id="293" r:id="rId33"/>
    <p:sldId id="309" r:id="rId34"/>
    <p:sldId id="310" r:id="rId35"/>
    <p:sldId id="311" r:id="rId36"/>
    <p:sldId id="312" r:id="rId37"/>
    <p:sldId id="313" r:id="rId38"/>
    <p:sldId id="318" r:id="rId39"/>
    <p:sldId id="319" r:id="rId40"/>
    <p:sldId id="320" r:id="rId41"/>
    <p:sldId id="324" r:id="rId42"/>
    <p:sldId id="321" r:id="rId43"/>
    <p:sldId id="322" r:id="rId44"/>
    <p:sldId id="323" r:id="rId45"/>
    <p:sldId id="325" r:id="rId46"/>
    <p:sldId id="326" r:id="rId47"/>
    <p:sldId id="327" r:id="rId48"/>
    <p:sldId id="328" r:id="rId49"/>
    <p:sldId id="329" r:id="rId50"/>
    <p:sldId id="330" r:id="rId51"/>
    <p:sldId id="331" r:id="rId52"/>
    <p:sldId id="332" r:id="rId53"/>
    <p:sldId id="333" r:id="rId54"/>
    <p:sldId id="334" r:id="rId55"/>
    <p:sldId id="335" r:id="rId56"/>
    <p:sldId id="336" r:id="rId57"/>
    <p:sldId id="338" r:id="rId58"/>
    <p:sldId id="342" r:id="rId59"/>
    <p:sldId id="343" r:id="rId60"/>
    <p:sldId id="344" r:id="rId61"/>
    <p:sldId id="345" r:id="rId62"/>
    <p:sldId id="346" r:id="rId63"/>
    <p:sldId id="347" r:id="rId64"/>
    <p:sldId id="354" r:id="rId65"/>
    <p:sldId id="353" r:id="rId66"/>
    <p:sldId id="348" r:id="rId67"/>
    <p:sldId id="271" r:id="rId68"/>
    <p:sldId id="349" r:id="rId69"/>
    <p:sldId id="281" r:id="rId70"/>
    <p:sldId id="276" r:id="rId71"/>
    <p:sldId id="356" r:id="rId72"/>
    <p:sldId id="350" r:id="rId73"/>
    <p:sldId id="355" r:id="rId74"/>
    <p:sldId id="351" r:id="rId75"/>
    <p:sldId id="352" r:id="rId7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91B5E"/>
    <a:srgbClr val="191B53"/>
    <a:srgbClr val="191B4F"/>
    <a:srgbClr val="191B4A"/>
    <a:srgbClr val="181A48"/>
    <a:srgbClr val="243063"/>
    <a:srgbClr val="000054"/>
    <a:srgbClr val="1B2349"/>
    <a:srgbClr val="1A1C47"/>
    <a:srgbClr val="1A1D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198" autoAdjust="0"/>
    <p:restoredTop sz="79422" autoAdjust="0"/>
  </p:normalViewPr>
  <p:slideViewPr>
    <p:cSldViewPr snapToObjects="1">
      <p:cViewPr varScale="1">
        <p:scale>
          <a:sx n="65" d="100"/>
          <a:sy n="65" d="100"/>
        </p:scale>
        <p:origin x="-1504" y="-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78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presProps" Target="presProps.xml"/><Relationship Id="rId81" Type="http://schemas.openxmlformats.org/officeDocument/2006/relationships/viewProps" Target="viewProps.xml"/><Relationship Id="rId82" Type="http://schemas.openxmlformats.org/officeDocument/2006/relationships/theme" Target="theme/theme1.xml"/><Relationship Id="rId83" Type="http://schemas.openxmlformats.org/officeDocument/2006/relationships/tableStyles" Target="tableStyles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notesMaster" Target="notesMasters/notesMaster1.xml"/><Relationship Id="rId78" Type="http://schemas.openxmlformats.org/officeDocument/2006/relationships/handoutMaster" Target="handoutMasters/handoutMaster1.xml"/><Relationship Id="rId79" Type="http://schemas.openxmlformats.org/officeDocument/2006/relationships/printerSettings" Target="printerSettings/printerSettings1.bin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5BB6C9-9EB7-3A4E-A583-884C369CBAAC}" type="datetimeFigureOut">
              <a:rPr lang="en-US" smtClean="0"/>
              <a:t>5/16/14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8C3760-D758-6F4E-BB44-5AD29F8D3B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6465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138516-6C4E-5E40-ACF9-183F75650A9C}" type="datetimeFigureOut">
              <a:rPr lang="en-US" smtClean="0"/>
              <a:t>5/16/14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51E89A-8E65-C34A-8DD6-947F34FD48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9562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Everything schedules on the event simulator.</a:t>
            </a:r>
            <a:r>
              <a:rPr lang="en-US" baseline="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51E89A-8E65-C34A-8DD6-947F34FD486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98252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Largely a measure of operation tempo: Sliding</a:t>
            </a:r>
            <a:r>
              <a:rPr lang="en-US" baseline="0" dirty="0" smtClean="0"/>
              <a:t> window that </a:t>
            </a:r>
            <a:r>
              <a:rPr lang="en-US" baseline="0" smtClean="0"/>
              <a:t>counts transitions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51E89A-8E65-C34A-8DD6-947F34FD4869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6875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Largely a measure of operation tempo: Sliding</a:t>
            </a:r>
            <a:r>
              <a:rPr lang="en-US" baseline="0" dirty="0" smtClean="0"/>
              <a:t> window that </a:t>
            </a:r>
            <a:r>
              <a:rPr lang="en-US" baseline="0" smtClean="0"/>
              <a:t>counts transitions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51E89A-8E65-C34A-8DD6-947F34FD4869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6875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Largely a measure of operation tempo: Sliding</a:t>
            </a:r>
            <a:r>
              <a:rPr lang="en-US" baseline="0" dirty="0" smtClean="0"/>
              <a:t> window that </a:t>
            </a:r>
            <a:r>
              <a:rPr lang="en-US" baseline="0" smtClean="0"/>
              <a:t>counts transitions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51E89A-8E65-C34A-8DD6-947F34FD4869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6875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Largely a measure of operation tempo: Sliding</a:t>
            </a:r>
            <a:r>
              <a:rPr lang="en-US" baseline="0" dirty="0" smtClean="0"/>
              <a:t> window that </a:t>
            </a:r>
            <a:r>
              <a:rPr lang="en-US" baseline="0" smtClean="0"/>
              <a:t>counts transitions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51E89A-8E65-C34A-8DD6-947F34FD4869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6875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Metaphor: computer</a:t>
            </a:r>
            <a:r>
              <a:rPr lang="en-US" baseline="0" dirty="0" smtClean="0"/>
              <a:t> hardware</a:t>
            </a:r>
          </a:p>
          <a:p>
            <a:r>
              <a:rPr lang="en-US" baseline="0" dirty="0" smtClean="0"/>
              <a:t>Parallel: Using multiple channels simultaneously such as visual and audio. Or visual, audio, and haptic.</a:t>
            </a:r>
          </a:p>
          <a:p>
            <a:r>
              <a:rPr lang="en-US" baseline="0" dirty="0" smtClean="0"/>
              <a:t>Sequential: Doing one thing at a time in series.</a:t>
            </a:r>
          </a:p>
          <a:p>
            <a:r>
              <a:rPr lang="en-US" baseline="0" dirty="0" smtClean="0"/>
              <a:t>Multi-threaded: Channel conflict—two audio sources both active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51E89A-8E65-C34A-8DD6-947F34FD4869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3077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Count the number of</a:t>
            </a:r>
            <a:r>
              <a:rPr lang="en-US" baseline="0" dirty="0" smtClean="0"/>
              <a:t> active inputs at each point in time (every output is an input somewhere). Only count at the interface of certain actors.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51E89A-8E65-C34A-8DD6-947F34FD4869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6875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51E89A-8E65-C34A-8DD6-947F34FD4869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6875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51E89A-8E65-C34A-8DD6-947F34FD4869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6875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51E89A-8E65-C34A-8DD6-947F34FD4869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68756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51E89A-8E65-C34A-8DD6-947F34FD4869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6875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Everything schedules on the event simulator.</a:t>
            </a:r>
            <a:r>
              <a:rPr lang="en-US" baseline="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51E89A-8E65-C34A-8DD6-947F34FD486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982522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51E89A-8E65-C34A-8DD6-947F34FD4869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68756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51E89A-8E65-C34A-8DD6-947F34FD4869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68756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51E89A-8E65-C34A-8DD6-947F34FD4869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68756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Metaphor: artificial</a:t>
            </a:r>
            <a:r>
              <a:rPr lang="en-US" baseline="0" dirty="0" smtClean="0"/>
              <a:t> intelligence</a:t>
            </a:r>
          </a:p>
          <a:p>
            <a:r>
              <a:rPr lang="en-US" baseline="0" dirty="0" smtClean="0"/>
              <a:t>Perceive, think, act: finding the solution is often harder than executing the solution (perceive and think matter)</a:t>
            </a:r>
          </a:p>
          <a:p>
            <a:r>
              <a:rPr lang="en-US" dirty="0" smtClean="0"/>
              <a:t>Algorithmic Complexity: Executing</a:t>
            </a:r>
            <a:r>
              <a:rPr lang="en-US" baseline="0" dirty="0" smtClean="0"/>
              <a:t> the solution may take time.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51E89A-8E65-C34A-8DD6-947F34FD4869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30775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Abstracts</a:t>
            </a:r>
            <a:r>
              <a:rPr lang="en-US" baseline="0" dirty="0" smtClean="0"/>
              <a:t> Perceive. There are two choices. A little strange all the same though since the simulator makes the final selection (randomly) when it is not resolved by priority.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51E89A-8E65-C34A-8DD6-947F34FD4869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185246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Crude abstraction of algorithmic complexity. It took</a:t>
            </a:r>
            <a:r>
              <a:rPr lang="en-US" baseline="0" dirty="0" smtClean="0"/>
              <a:t> some amount of time to be ready to fire a transition.</a:t>
            </a:r>
          </a:p>
          <a:p>
            <a:r>
              <a:rPr lang="en-US" baseline="0" dirty="0" smtClean="0"/>
              <a:t>Increment a counter in each time bucket if an actor is working. Otherwise leave it alone.</a:t>
            </a:r>
          </a:p>
          <a:p>
            <a:r>
              <a:rPr lang="en-US" baseline="0" dirty="0" smtClean="0"/>
              <a:t>Must measure per-actor back from fired transition over the duration.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51E89A-8E65-C34A-8DD6-947F34FD4869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68756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Crude abstraction of algorithmic complexity. It took</a:t>
            </a:r>
            <a:r>
              <a:rPr lang="en-US" baseline="0" dirty="0" smtClean="0"/>
              <a:t> some amount of time to be ready to fire </a:t>
            </a:r>
            <a:r>
              <a:rPr lang="en-US" baseline="0" smtClean="0"/>
              <a:t>a transition.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51E89A-8E65-C34A-8DD6-947F34FD4869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68756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 is a causal</a:t>
            </a:r>
            <a:r>
              <a:rPr lang="en-US" baseline="0" dirty="0" smtClean="0"/>
              <a:t> relationship.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51E89A-8E65-C34A-8DD6-947F34FD4869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68756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Once</a:t>
            </a:r>
            <a:r>
              <a:rPr lang="en-US" baseline="0" dirty="0" smtClean="0"/>
              <a:t> a transition fires, it looks back and marks where it was working.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51E89A-8E65-C34A-8DD6-947F34FD4869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68756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Bob is Blue</a:t>
            </a:r>
            <a:r>
              <a:rPr lang="en-US" baseline="0" dirty="0" smtClean="0"/>
              <a:t> and Alice is green.</a:t>
            </a:r>
          </a:p>
          <a:p>
            <a:endParaRPr lang="en-US" baseline="0" dirty="0" smtClean="0"/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At 10 - Bob can both increase his desire or wave(he decides to wave)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At 15 - bob waves, Alice decides to decreases apathy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At 20 - Bob goes to sad then increases desire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35 - bob waves again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40 -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alice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waves, bob doesn't see and goes sad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55 they see each other wave and begin talking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75 - conversation ends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51E89A-8E65-C34A-8DD6-947F34FD4869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6238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Everything schedules on the event simulator.</a:t>
            </a:r>
            <a:r>
              <a:rPr lang="en-US" baseline="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51E89A-8E65-C34A-8DD6-947F34FD486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982522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Add visual and input connection</a:t>
            </a:r>
            <a:r>
              <a:rPr lang="en-US" baseline="0" dirty="0" smtClean="0"/>
              <a:t> on MM to Payload GUI.  All of the actors is A and V only.  Add DATA channel between Payload GUI and UAV </a:t>
            </a:r>
            <a:r>
              <a:rPr lang="en-US" baseline="0" dirty="0" err="1" smtClean="0"/>
              <a:t>Gui</a:t>
            </a:r>
            <a:r>
              <a:rPr lang="en-US" baseline="0" dirty="0" smtClean="0"/>
              <a:t>. </a:t>
            </a:r>
          </a:p>
          <a:p>
            <a:r>
              <a:rPr lang="en-US" baseline="0" dirty="0" smtClean="0"/>
              <a:t>Add visual channel to UAV operator and UAV. Add data channels between GUIs and UAV.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51E89A-8E65-C34A-8DD6-947F34FD4869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05081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Add visual and input connection</a:t>
            </a:r>
            <a:r>
              <a:rPr lang="en-US" baseline="0" dirty="0" smtClean="0"/>
              <a:t> on MM to Payload GUI.  All of the actors is A and V only.  Add DATA channel between Payload GUI and UAV </a:t>
            </a:r>
            <a:r>
              <a:rPr lang="en-US" baseline="0" dirty="0" err="1" smtClean="0"/>
              <a:t>Gui</a:t>
            </a:r>
            <a:r>
              <a:rPr lang="en-US" baseline="0" dirty="0" smtClean="0"/>
              <a:t>. </a:t>
            </a:r>
          </a:p>
          <a:p>
            <a:r>
              <a:rPr lang="en-US" baseline="0" dirty="0" smtClean="0"/>
              <a:t>Add visual channel to UAV operator and UAV. Add data channels between GUIs and UAV.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51E89A-8E65-C34A-8DD6-947F34FD4869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05081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First blue peak is the MM talking to the PS(Area of Interest)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first green peak is the OP listening to the MM but he is quickly ignored as the MM realizes he needs more info from the PS(target description)</a:t>
            </a:r>
          </a:p>
          <a:p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gap between early peaks(MM tells VO the target description first)</a:t>
            </a:r>
          </a:p>
          <a:p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MM finally tells the OP the area to search resulting in second set of peaks.</a:t>
            </a:r>
          </a:p>
          <a:p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large green peak around 160 - launching the UAV.</a:t>
            </a:r>
          </a:p>
          <a:p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Medium green peaks at 260 - putting in the search area(it took awhile to enter, complicated flight plan)</a:t>
            </a:r>
          </a:p>
          <a:p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green peaks in the middle are just controlling the UAV, alternating between  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gui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control and direct control.</a:t>
            </a:r>
          </a:p>
          <a:p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Blue peaks that come next are due to OP reporting flight completion.</a:t>
            </a:r>
          </a:p>
          <a:p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high peak following is the MM reporting to the PS the search completion.</a:t>
            </a:r>
          </a:p>
          <a:p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Green peak is landing</a:t>
            </a:r>
          </a:p>
          <a:p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Final blue peak is the communication of the target sighting from the VO to the MM to the PS.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51E89A-8E65-C34A-8DD6-947F34FD4869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76725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first set of peaks are identical in reasoning to the Sighting. regular green peaks are monitoring and communicating with the GUI as he sets things up.</a:t>
            </a:r>
          </a:p>
          <a:p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first green peak after is due to the operator realizing the battery is failing and trying to land it.</a:t>
            </a:r>
          </a:p>
          <a:p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valley between green peaks - UAV crashes</a:t>
            </a:r>
          </a:p>
          <a:p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second peak - reporting to the MM that the UAV crashed.</a:t>
            </a:r>
          </a:p>
          <a:p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blue peak at the end - MM reporting to the PS that the search failed.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51E89A-8E65-C34A-8DD6-947F34FD4869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61567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51E89A-8E65-C34A-8DD6-947F34FD4869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9490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Add non-determinism</a:t>
            </a:r>
            <a:r>
              <a:rPr lang="en-US" baseline="0" dirty="0" smtClean="0"/>
              <a:t> in the enabled events in each actor so they have a choice. That models decisions workload.</a:t>
            </a:r>
          </a:p>
          <a:p>
            <a:endParaRPr lang="en-US" baseline="0" dirty="0" smtClean="0"/>
          </a:p>
          <a:p>
            <a:r>
              <a:rPr lang="en-US" baseline="0" dirty="0" smtClean="0"/>
              <a:t>All enabled transitions are sent to the simulator. It resolves the choice on priority first, and the coin-flip if tie (or order of appearance in the table)’</a:t>
            </a:r>
          </a:p>
          <a:p>
            <a:r>
              <a:rPr lang="en-US" baseline="0" dirty="0" smtClean="0"/>
              <a:t>If you post the same transition, then the simulator sticks with it. If you post a new transition, then the simulator replaces your scheduled transition with the new transition.</a:t>
            </a:r>
          </a:p>
          <a:p>
            <a:r>
              <a:rPr lang="en-US" baseline="0" dirty="0" smtClean="0"/>
              <a:t>You can create models which loop infinitely without firing any transition (</a:t>
            </a:r>
            <a:r>
              <a:rPr lang="en-US" baseline="0" dirty="0" err="1" smtClean="0"/>
              <a:t>zeno</a:t>
            </a:r>
            <a:r>
              <a:rPr lang="en-US" baseline="0" dirty="0" smtClean="0"/>
              <a:t> or </a:t>
            </a:r>
            <a:r>
              <a:rPr lang="en-US" baseline="0" dirty="0" err="1" smtClean="0"/>
              <a:t>shrondingers</a:t>
            </a:r>
            <a:r>
              <a:rPr lang="en-US" baseline="0" dirty="0" smtClean="0"/>
              <a:t> cat problem)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51E89A-8E65-C34A-8DD6-947F34FD486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0806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51E89A-8E65-C34A-8DD6-947F34FD4869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3077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Metaphor:</a:t>
            </a:r>
            <a:r>
              <a:rPr lang="en-US" baseline="0" dirty="0" smtClean="0"/>
              <a:t> job shop</a:t>
            </a:r>
            <a:endParaRPr lang="en-US" dirty="0" smtClean="0"/>
          </a:p>
          <a:p>
            <a:r>
              <a:rPr lang="en-US" dirty="0" smtClean="0"/>
              <a:t>Constraints: order, which comes first, deadlines</a:t>
            </a:r>
          </a:p>
          <a:p>
            <a:r>
              <a:rPr lang="en-US" dirty="0" smtClean="0"/>
              <a:t>Operation</a:t>
            </a:r>
            <a:r>
              <a:rPr lang="en-US" baseline="0" dirty="0" smtClean="0"/>
              <a:t> Tempo: pacing and completion of tasks over time</a:t>
            </a:r>
          </a:p>
          <a:p>
            <a:r>
              <a:rPr lang="en-US" baseline="0" dirty="0" smtClean="0"/>
              <a:t>Fan-out: task neglect and required interaction time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51E89A-8E65-C34A-8DD6-947F34FD4869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3077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Largely a measure of operation tempo: Sliding</a:t>
            </a:r>
            <a:r>
              <a:rPr lang="en-US" baseline="0" dirty="0" smtClean="0"/>
              <a:t> window that counts transitions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51E89A-8E65-C34A-8DD6-947F34FD4869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6875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Largely a measure of operation tempo: Sliding</a:t>
            </a:r>
            <a:r>
              <a:rPr lang="en-US" baseline="0" dirty="0" smtClean="0"/>
              <a:t> window that counts transitions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51E89A-8E65-C34A-8DD6-947F34FD4869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6875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Largely a measure of operation tempo: Sliding</a:t>
            </a:r>
            <a:r>
              <a:rPr lang="en-US" baseline="0" dirty="0" smtClean="0"/>
              <a:t> window that </a:t>
            </a:r>
            <a:r>
              <a:rPr lang="en-US" baseline="0" smtClean="0"/>
              <a:t>counts transitions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51E89A-8E65-C34A-8DD6-947F34FD4869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6875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1828800" y="3142113"/>
            <a:ext cx="6629400" cy="1470025"/>
          </a:xfrm>
        </p:spPr>
        <p:txBody>
          <a:bodyPr wrap="square">
            <a:noAutofit/>
          </a:bodyPr>
          <a:lstStyle>
            <a:lvl1pPr algn="r">
              <a:defRPr>
                <a:solidFill>
                  <a:srgbClr val="191B5E"/>
                </a:solidFill>
              </a:defRPr>
            </a:lvl1pPr>
          </a:lstStyle>
          <a:p>
            <a:pPr algn="r">
              <a:lnSpc>
                <a:spcPts val="4000"/>
              </a:lnSpc>
            </a:pPr>
            <a:r>
              <a:rPr lang="en-US" sz="4300" smtClean="0">
                <a:solidFill>
                  <a:srgbClr val="191B5E"/>
                </a:solidFill>
                <a:latin typeface="Calibri"/>
                <a:cs typeface="Calibri"/>
              </a:rPr>
              <a:t>Click to edit Master title style</a:t>
            </a:r>
            <a:endParaRPr lang="en-US" sz="4300" dirty="0">
              <a:solidFill>
                <a:srgbClr val="191B5E"/>
              </a:solidFill>
              <a:latin typeface="Calibri"/>
              <a:cs typeface="Calibri"/>
            </a:endParaRP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2669940" y="4800600"/>
            <a:ext cx="5788260" cy="1143000"/>
          </a:xfrm>
        </p:spPr>
        <p:txBody>
          <a:bodyPr>
            <a:normAutofit/>
          </a:bodyPr>
          <a:lstStyle>
            <a:lvl1pPr marL="0" indent="0" algn="r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algn="r">
              <a:lnSpc>
                <a:spcPts val="2400"/>
              </a:lnSpc>
            </a:pPr>
            <a:r>
              <a:rPr lang="en-US" sz="2800" smtClean="0"/>
              <a:t>Click to edit Master subtitle style</a:t>
            </a:r>
            <a:endParaRPr lang="en-US" sz="2800" dirty="0"/>
          </a:p>
        </p:txBody>
      </p:sp>
      <p:pic>
        <p:nvPicPr>
          <p:cNvPr id="9" name="Picture 8" descr="C-UASfinalppt_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1676400"/>
            <a:ext cx="3449682" cy="1125601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1066800" y="3124200"/>
            <a:ext cx="7391400" cy="0"/>
          </a:xfrm>
          <a:prstGeom prst="line">
            <a:avLst/>
          </a:prstGeom>
          <a:ln w="3175" cap="flat" cmpd="sng" algn="ctr">
            <a:solidFill>
              <a:srgbClr val="191B5E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>
                <a:solidFill>
                  <a:srgbClr val="191B5E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>
                <a:solidFill>
                  <a:srgbClr val="191B5E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>
                <a:solidFill>
                  <a:srgbClr val="191B5E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CDB65-6EFA-E843-8801-691FF1BE9754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 descr="logo-transparen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6324600"/>
            <a:ext cx="1524000" cy="442704"/>
          </a:xfrm>
          <a:prstGeom prst="rect">
            <a:avLst/>
          </a:prstGeom>
        </p:spPr>
      </p:pic>
      <p:pic>
        <p:nvPicPr>
          <p:cNvPr id="8" name="Picture 7" descr="logo-transparent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6324600"/>
            <a:ext cx="1524000" cy="44270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191B5E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solidFill>
                  <a:srgbClr val="191B5E"/>
                </a:solidFill>
              </a:defRPr>
            </a:lvl1pPr>
            <a:lvl2pPr>
              <a:defRPr>
                <a:solidFill>
                  <a:srgbClr val="191B5E"/>
                </a:solidFill>
              </a:defRPr>
            </a:lvl2pPr>
            <a:lvl3pPr>
              <a:defRPr>
                <a:solidFill>
                  <a:srgbClr val="191B5E"/>
                </a:solidFill>
              </a:defRPr>
            </a:lvl3pPr>
            <a:lvl4pPr>
              <a:defRPr>
                <a:solidFill>
                  <a:srgbClr val="191B5E"/>
                </a:solidFill>
              </a:defRPr>
            </a:lvl4pPr>
            <a:lvl5pPr>
              <a:defRPr>
                <a:solidFill>
                  <a:srgbClr val="191B5E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CDB65-6EFA-E843-8801-691FF1BE9754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457200" y="1415925"/>
            <a:ext cx="8229600" cy="1713"/>
          </a:xfrm>
          <a:prstGeom prst="line">
            <a:avLst/>
          </a:prstGeom>
          <a:ln w="3175" cap="flat" cmpd="sng" algn="ctr">
            <a:solidFill>
              <a:srgbClr val="1A1C47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logo-transparen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6324600"/>
            <a:ext cx="1524000" cy="442704"/>
          </a:xfrm>
          <a:prstGeom prst="rect">
            <a:avLst/>
          </a:prstGeom>
        </p:spPr>
      </p:pic>
      <p:pic>
        <p:nvPicPr>
          <p:cNvPr id="10" name="Picture 9" descr="logo-transparent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6324600"/>
            <a:ext cx="1524000" cy="44270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>
            <a:lvl1pPr>
              <a:defRPr>
                <a:solidFill>
                  <a:srgbClr val="191B5E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>
            <a:lvl1pPr>
              <a:defRPr>
                <a:solidFill>
                  <a:srgbClr val="191B5E"/>
                </a:solidFill>
              </a:defRPr>
            </a:lvl1pPr>
            <a:lvl2pPr>
              <a:defRPr>
                <a:solidFill>
                  <a:srgbClr val="191B5E"/>
                </a:solidFill>
              </a:defRPr>
            </a:lvl2pPr>
            <a:lvl3pPr>
              <a:defRPr>
                <a:solidFill>
                  <a:srgbClr val="191B5E"/>
                </a:solidFill>
              </a:defRPr>
            </a:lvl3pPr>
            <a:lvl4pPr>
              <a:defRPr>
                <a:solidFill>
                  <a:srgbClr val="191B5E"/>
                </a:solidFill>
              </a:defRPr>
            </a:lvl4pPr>
            <a:lvl5pPr>
              <a:defRPr>
                <a:solidFill>
                  <a:srgbClr val="191B5E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CDB65-6EFA-E843-8801-691FF1BE9754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logo-transparen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6324600"/>
            <a:ext cx="1524000" cy="442704"/>
          </a:xfrm>
          <a:prstGeom prst="rect">
            <a:avLst/>
          </a:prstGeom>
        </p:spPr>
      </p:pic>
      <p:pic>
        <p:nvPicPr>
          <p:cNvPr id="7" name="Picture 6" descr="logo-transparent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6324600"/>
            <a:ext cx="1524000" cy="44270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5059364"/>
          </a:xfrm>
        </p:spPr>
        <p:txBody>
          <a:bodyPr/>
          <a:lstStyle>
            <a:lvl1pPr>
              <a:defRPr>
                <a:solidFill>
                  <a:srgbClr val="191B5E"/>
                </a:solidFill>
              </a:defRPr>
            </a:lvl1pPr>
            <a:lvl2pPr>
              <a:defRPr>
                <a:solidFill>
                  <a:srgbClr val="191B5E"/>
                </a:solidFill>
              </a:defRPr>
            </a:lvl2pPr>
            <a:lvl3pPr>
              <a:defRPr>
                <a:solidFill>
                  <a:srgbClr val="191B5E"/>
                </a:solidFill>
              </a:defRPr>
            </a:lvl3pPr>
            <a:lvl4pPr>
              <a:defRPr>
                <a:solidFill>
                  <a:srgbClr val="191B5E"/>
                </a:solidFill>
              </a:defRPr>
            </a:lvl4pPr>
            <a:lvl5pPr>
              <a:defRPr>
                <a:solidFill>
                  <a:srgbClr val="191B5E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CDB65-6EFA-E843-8801-691FF1BE975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457200" y="130175"/>
            <a:ext cx="8229600" cy="860425"/>
          </a:xfrm>
        </p:spPr>
        <p:txBody>
          <a:bodyPr>
            <a:normAutofit/>
          </a:bodyPr>
          <a:lstStyle>
            <a:lvl1pPr>
              <a:lnSpc>
                <a:spcPts val="4000"/>
              </a:lnSpc>
              <a:defRPr sz="4300">
                <a:solidFill>
                  <a:srgbClr val="191B5E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457200" y="990600"/>
            <a:ext cx="8229600" cy="1713"/>
          </a:xfrm>
          <a:prstGeom prst="line">
            <a:avLst/>
          </a:prstGeom>
          <a:ln w="3175" cap="flat" cmpd="sng" algn="ctr">
            <a:solidFill>
              <a:srgbClr val="1A1C47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logo-transparen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6324600"/>
            <a:ext cx="1524000" cy="442704"/>
          </a:xfrm>
          <a:prstGeom prst="rect">
            <a:avLst/>
          </a:prstGeom>
        </p:spPr>
      </p:pic>
      <p:pic>
        <p:nvPicPr>
          <p:cNvPr id="8" name="Picture 7" descr="logo-transparent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6324600"/>
            <a:ext cx="1524000" cy="44270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>
                <a:solidFill>
                  <a:srgbClr val="191B5E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0303D5-BFAE-BF45-A6DE-E2DC10F811E7}" type="datetimeFigureOut">
              <a:rPr lang="en-US" smtClean="0"/>
              <a:t>5/16/14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CDB65-6EFA-E843-8801-691FF1BE9754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C-UASfinalppt_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887" y="1762980"/>
            <a:ext cx="3449682" cy="112560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/>
          <a:lstStyle>
            <a:lvl1pPr>
              <a:defRPr>
                <a:solidFill>
                  <a:srgbClr val="191B5E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19200"/>
            <a:ext cx="8229600" cy="4906963"/>
          </a:xfrm>
        </p:spPr>
        <p:txBody>
          <a:bodyPr/>
          <a:lstStyle>
            <a:lvl1pPr>
              <a:defRPr sz="2800">
                <a:solidFill>
                  <a:srgbClr val="191B5E"/>
                </a:solidFill>
              </a:defRPr>
            </a:lvl1pPr>
            <a:lvl2pPr>
              <a:defRPr sz="2400">
                <a:solidFill>
                  <a:srgbClr val="191B5E"/>
                </a:solidFill>
              </a:defRPr>
            </a:lvl2pPr>
            <a:lvl3pPr>
              <a:defRPr sz="2000">
                <a:solidFill>
                  <a:srgbClr val="191B5E"/>
                </a:solidFill>
              </a:defRPr>
            </a:lvl3pPr>
            <a:lvl4pPr>
              <a:defRPr sz="1800">
                <a:solidFill>
                  <a:srgbClr val="191B5E"/>
                </a:solidFill>
              </a:defRPr>
            </a:lvl4pPr>
            <a:lvl5pPr>
              <a:defRPr sz="1800">
                <a:solidFill>
                  <a:srgbClr val="191B5E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CDB65-6EFA-E843-8801-691FF1BE9754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457200" y="1074540"/>
            <a:ext cx="8229600" cy="1713"/>
          </a:xfrm>
          <a:prstGeom prst="line">
            <a:avLst/>
          </a:prstGeom>
          <a:ln w="3175" cap="flat" cmpd="sng" algn="ctr">
            <a:solidFill>
              <a:srgbClr val="1A1C47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logo-transparen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6324600"/>
            <a:ext cx="1524000" cy="442704"/>
          </a:xfrm>
          <a:prstGeom prst="rect">
            <a:avLst/>
          </a:prstGeom>
        </p:spPr>
      </p:pic>
      <p:pic>
        <p:nvPicPr>
          <p:cNvPr id="11" name="Picture 10" descr="logo-transparent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6324600"/>
            <a:ext cx="1524000" cy="44270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191B5E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>
                <a:solidFill>
                  <a:srgbClr val="191B5E"/>
                </a:solidFill>
              </a:defRPr>
            </a:lvl1pPr>
            <a:lvl2pPr>
              <a:defRPr sz="2400">
                <a:solidFill>
                  <a:srgbClr val="191B5E"/>
                </a:solidFill>
              </a:defRPr>
            </a:lvl2pPr>
            <a:lvl3pPr>
              <a:defRPr sz="2000">
                <a:solidFill>
                  <a:srgbClr val="191B5E"/>
                </a:solidFill>
              </a:defRPr>
            </a:lvl3pPr>
            <a:lvl4pPr>
              <a:defRPr sz="1800">
                <a:solidFill>
                  <a:srgbClr val="191B5E"/>
                </a:solidFill>
              </a:defRPr>
            </a:lvl4pPr>
            <a:lvl5pPr>
              <a:defRPr sz="1800">
                <a:solidFill>
                  <a:srgbClr val="191B5E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>
                <a:solidFill>
                  <a:srgbClr val="191B5E"/>
                </a:solidFill>
              </a:defRPr>
            </a:lvl1pPr>
            <a:lvl2pPr>
              <a:defRPr sz="2400">
                <a:solidFill>
                  <a:srgbClr val="191B5E"/>
                </a:solidFill>
              </a:defRPr>
            </a:lvl2pPr>
            <a:lvl3pPr>
              <a:defRPr sz="2000">
                <a:solidFill>
                  <a:srgbClr val="191B5E"/>
                </a:solidFill>
              </a:defRPr>
            </a:lvl3pPr>
            <a:lvl4pPr>
              <a:defRPr sz="1800">
                <a:solidFill>
                  <a:srgbClr val="191B5E"/>
                </a:solidFill>
              </a:defRPr>
            </a:lvl4pPr>
            <a:lvl5pPr>
              <a:defRPr sz="1800">
                <a:solidFill>
                  <a:srgbClr val="191B5E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CDB65-6EFA-E843-8801-691FF1BE9754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457200" y="1415925"/>
            <a:ext cx="8229600" cy="1713"/>
          </a:xfrm>
          <a:prstGeom prst="line">
            <a:avLst/>
          </a:prstGeom>
          <a:ln w="3175" cap="flat" cmpd="sng" algn="ctr">
            <a:solidFill>
              <a:srgbClr val="1A1C47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logo-transparen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6324600"/>
            <a:ext cx="1524000" cy="442704"/>
          </a:xfrm>
          <a:prstGeom prst="rect">
            <a:avLst/>
          </a:prstGeom>
        </p:spPr>
      </p:pic>
      <p:pic>
        <p:nvPicPr>
          <p:cNvPr id="11" name="Picture 10" descr="logo-transparent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6324600"/>
            <a:ext cx="1524000" cy="442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2759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191B5E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191B5E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>
                <a:solidFill>
                  <a:srgbClr val="191B5E"/>
                </a:solidFill>
              </a:defRPr>
            </a:lvl1pPr>
            <a:lvl2pPr>
              <a:defRPr sz="2000">
                <a:solidFill>
                  <a:srgbClr val="191B5E"/>
                </a:solidFill>
              </a:defRPr>
            </a:lvl2pPr>
            <a:lvl3pPr>
              <a:defRPr sz="1800">
                <a:solidFill>
                  <a:srgbClr val="191B5E"/>
                </a:solidFill>
              </a:defRPr>
            </a:lvl3pPr>
            <a:lvl4pPr>
              <a:defRPr sz="1600">
                <a:solidFill>
                  <a:srgbClr val="191B5E"/>
                </a:solidFill>
              </a:defRPr>
            </a:lvl4pPr>
            <a:lvl5pPr>
              <a:defRPr sz="1600">
                <a:solidFill>
                  <a:srgbClr val="191B5E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191B5E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>
                <a:solidFill>
                  <a:srgbClr val="191B5E"/>
                </a:solidFill>
              </a:defRPr>
            </a:lvl1pPr>
            <a:lvl2pPr>
              <a:defRPr sz="2000">
                <a:solidFill>
                  <a:srgbClr val="191B5E"/>
                </a:solidFill>
              </a:defRPr>
            </a:lvl2pPr>
            <a:lvl3pPr>
              <a:defRPr sz="1800">
                <a:solidFill>
                  <a:srgbClr val="191B5E"/>
                </a:solidFill>
              </a:defRPr>
            </a:lvl3pPr>
            <a:lvl4pPr>
              <a:defRPr sz="1600">
                <a:solidFill>
                  <a:srgbClr val="191B5E"/>
                </a:solidFill>
              </a:defRPr>
            </a:lvl4pPr>
            <a:lvl5pPr>
              <a:defRPr sz="1600">
                <a:solidFill>
                  <a:srgbClr val="191B5E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CDB65-6EFA-E843-8801-691FF1BE9754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457200" y="1415925"/>
            <a:ext cx="8229600" cy="1713"/>
          </a:xfrm>
          <a:prstGeom prst="line">
            <a:avLst/>
          </a:prstGeom>
          <a:ln w="3175" cap="flat" cmpd="sng" algn="ctr">
            <a:solidFill>
              <a:srgbClr val="1A1C47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logo-transparen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6324600"/>
            <a:ext cx="1524000" cy="442704"/>
          </a:xfrm>
          <a:prstGeom prst="rect">
            <a:avLst/>
          </a:prstGeom>
        </p:spPr>
      </p:pic>
      <p:pic>
        <p:nvPicPr>
          <p:cNvPr id="13" name="Picture 12" descr="logo-transparent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6324600"/>
            <a:ext cx="1524000" cy="44270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838200"/>
          </a:xfrm>
        </p:spPr>
        <p:txBody>
          <a:bodyPr/>
          <a:lstStyle>
            <a:lvl1pPr>
              <a:defRPr>
                <a:solidFill>
                  <a:srgbClr val="191B5E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CDB65-6EFA-E843-8801-691FF1BE9754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457200" y="990600"/>
            <a:ext cx="8229600" cy="1713"/>
          </a:xfrm>
          <a:prstGeom prst="line">
            <a:avLst/>
          </a:prstGeom>
          <a:ln w="3175" cap="flat" cmpd="sng" algn="ctr">
            <a:solidFill>
              <a:srgbClr val="1A1C47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logo-transparen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6324600"/>
            <a:ext cx="1524000" cy="442704"/>
          </a:xfrm>
          <a:prstGeom prst="rect">
            <a:avLst/>
          </a:prstGeom>
        </p:spPr>
      </p:pic>
      <p:pic>
        <p:nvPicPr>
          <p:cNvPr id="9" name="Picture 8" descr="logo-transparent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6324600"/>
            <a:ext cx="1524000" cy="44270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CDB65-6EFA-E843-8801-691FF1BE9754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 descr="logo-transparen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6324600"/>
            <a:ext cx="1524000" cy="442704"/>
          </a:xfrm>
          <a:prstGeom prst="rect">
            <a:avLst/>
          </a:prstGeom>
        </p:spPr>
      </p:pic>
      <p:pic>
        <p:nvPicPr>
          <p:cNvPr id="5" name="Picture 4" descr="logo-transparent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6339096"/>
            <a:ext cx="1524000" cy="44270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>
                <a:solidFill>
                  <a:srgbClr val="191B5E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>
                <a:solidFill>
                  <a:srgbClr val="191B5E"/>
                </a:solidFill>
              </a:defRPr>
            </a:lvl1pPr>
            <a:lvl2pPr>
              <a:defRPr sz="2800">
                <a:solidFill>
                  <a:srgbClr val="191B5E"/>
                </a:solidFill>
              </a:defRPr>
            </a:lvl2pPr>
            <a:lvl3pPr>
              <a:defRPr sz="2400">
                <a:solidFill>
                  <a:srgbClr val="191B5E"/>
                </a:solidFill>
              </a:defRPr>
            </a:lvl3pPr>
            <a:lvl4pPr>
              <a:defRPr sz="2000">
                <a:solidFill>
                  <a:srgbClr val="191B5E"/>
                </a:solidFill>
              </a:defRPr>
            </a:lvl4pPr>
            <a:lvl5pPr>
              <a:defRPr sz="2000">
                <a:solidFill>
                  <a:srgbClr val="191B5E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>
                <a:solidFill>
                  <a:srgbClr val="191B5E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CDB65-6EFA-E843-8801-691FF1BE9754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 descr="logo-transparen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6324600"/>
            <a:ext cx="1524000" cy="442704"/>
          </a:xfrm>
          <a:prstGeom prst="rect">
            <a:avLst/>
          </a:prstGeom>
        </p:spPr>
      </p:pic>
      <p:pic>
        <p:nvPicPr>
          <p:cNvPr id="8" name="Picture 7" descr="logo-transparent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6262896"/>
            <a:ext cx="1524000" cy="442704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0303D5-BFAE-BF45-A6DE-E2DC10F811E7}" type="datetimeFigureOut">
              <a:rPr lang="en-US" smtClean="0"/>
              <a:t>5/16/14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5CDB65-6EFA-E843-8801-691FF1BE9754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C-UAS_finalppt_1.jp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8" name="Picture 7" descr="C-UAS_finalppt_1.jpg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72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5.jp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8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6.jp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jp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8.jp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9.jp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jp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1.jp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2.jp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3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Modeling Human Workload in Unmanned Arial Systems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1905000" y="4724400"/>
            <a:ext cx="6553200" cy="1524000"/>
          </a:xfrm>
        </p:spPr>
        <p:txBody>
          <a:bodyPr>
            <a:noAutofit/>
          </a:bodyPr>
          <a:lstStyle/>
          <a:p>
            <a:pPr lvl="0">
              <a:spcBef>
                <a:spcPts val="300"/>
              </a:spcBef>
              <a:buClr>
                <a:srgbClr val="6DB7D7"/>
              </a:buClr>
              <a:buSzPct val="25000"/>
            </a:pPr>
            <a:r>
              <a:rPr lang="en-US" dirty="0" err="1" smtClean="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Rovert</a:t>
            </a:r>
            <a:r>
              <a:rPr lang="en-US" dirty="0" smtClean="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dirty="0" err="1" smtClean="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Ivie</a:t>
            </a:r>
            <a:r>
              <a:rPr lang="en-US" dirty="0" smtClean="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, Jared Moore, Mike Goodrich, and Eric Mercer</a:t>
            </a:r>
          </a:p>
          <a:p>
            <a:pPr lvl="0">
              <a:spcBef>
                <a:spcPts val="300"/>
              </a:spcBef>
              <a:buClr>
                <a:srgbClr val="6DB7D7"/>
              </a:buClr>
              <a:buSzPct val="25000"/>
            </a:pPr>
            <a:r>
              <a:rPr lang="en-US" b="1" dirty="0" smtClean="0">
                <a:solidFill>
                  <a:schemeClr val="tx2"/>
                </a:solidFill>
                <a:latin typeface="Arial"/>
                <a:ea typeface="Arial"/>
                <a:cs typeface="Arial"/>
                <a:sym typeface="Arial"/>
              </a:rPr>
              <a:t>Brigham Young University</a:t>
            </a:r>
            <a:endParaRPr lang="en-US" b="1" dirty="0">
              <a:solidFill>
                <a:schemeClr val="tx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576877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/>
          <p:cNvSpPr/>
          <p:nvPr/>
        </p:nvSpPr>
        <p:spPr>
          <a:xfrm>
            <a:off x="3048000" y="995065"/>
            <a:ext cx="1143000" cy="45273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cxnSp>
        <p:nvCxnSpPr>
          <p:cNvPr id="57" name="Straight Connector 56"/>
          <p:cNvCxnSpPr/>
          <p:nvPr/>
        </p:nvCxnSpPr>
        <p:spPr>
          <a:xfrm flipV="1">
            <a:off x="1981200" y="914400"/>
            <a:ext cx="0" cy="365760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55" name="Rectangle 54"/>
          <p:cNvSpPr/>
          <p:nvPr/>
        </p:nvSpPr>
        <p:spPr>
          <a:xfrm>
            <a:off x="1905000" y="990600"/>
            <a:ext cx="1143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905000" y="4267200"/>
            <a:ext cx="59436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1905000" y="990600"/>
            <a:ext cx="0" cy="3276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81000" y="30435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Alice</a:t>
            </a:r>
            <a:endParaRPr lang="en-US" sz="2400" dirty="0"/>
          </a:p>
        </p:txBody>
      </p:sp>
      <p:sp>
        <p:nvSpPr>
          <p:cNvPr id="14" name="TextBox 13"/>
          <p:cNvSpPr txBox="1"/>
          <p:nvPr/>
        </p:nvSpPr>
        <p:spPr>
          <a:xfrm>
            <a:off x="457200" y="14433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Bob</a:t>
            </a:r>
            <a:endParaRPr lang="en-US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1262655" y="35769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16" name="TextBox 15"/>
          <p:cNvSpPr txBox="1"/>
          <p:nvPr/>
        </p:nvSpPr>
        <p:spPr>
          <a:xfrm>
            <a:off x="1262655" y="30480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17" name="TextBox 16"/>
          <p:cNvSpPr txBox="1"/>
          <p:nvPr/>
        </p:nvSpPr>
        <p:spPr>
          <a:xfrm>
            <a:off x="1295400" y="25908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1273365" y="19767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19" name="TextBox 18"/>
          <p:cNvSpPr txBox="1"/>
          <p:nvPr/>
        </p:nvSpPr>
        <p:spPr>
          <a:xfrm>
            <a:off x="1273365" y="14478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20" name="TextBox 19"/>
          <p:cNvSpPr txBox="1"/>
          <p:nvPr/>
        </p:nvSpPr>
        <p:spPr>
          <a:xfrm>
            <a:off x="1306110" y="9906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cxnSp>
        <p:nvCxnSpPr>
          <p:cNvPr id="43" name="Straight Connector 42"/>
          <p:cNvCxnSpPr/>
          <p:nvPr/>
        </p:nvCxnSpPr>
        <p:spPr>
          <a:xfrm>
            <a:off x="6477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6705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6934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7162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7391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7620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Rectangle 52"/>
          <p:cNvSpPr/>
          <p:nvPr/>
        </p:nvSpPr>
        <p:spPr>
          <a:xfrm>
            <a:off x="2590800" y="304800"/>
            <a:ext cx="20574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DESIRE = 5</a:t>
            </a:r>
            <a:endParaRPr lang="en-US" sz="2400" dirty="0"/>
          </a:p>
        </p:txBody>
      </p:sp>
      <p:sp>
        <p:nvSpPr>
          <p:cNvPr id="54" name="Rectangle 53"/>
          <p:cNvSpPr/>
          <p:nvPr/>
        </p:nvSpPr>
        <p:spPr>
          <a:xfrm>
            <a:off x="4876800" y="304800"/>
            <a:ext cx="2057400" cy="4572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APATHY = 5</a:t>
            </a:r>
            <a:endParaRPr lang="en-US" sz="2400" dirty="0"/>
          </a:p>
        </p:txBody>
      </p:sp>
      <p:cxnSp>
        <p:nvCxnSpPr>
          <p:cNvPr id="91" name="Straight Connector 90"/>
          <p:cNvCxnSpPr/>
          <p:nvPr/>
        </p:nvCxnSpPr>
        <p:spPr>
          <a:xfrm flipV="1">
            <a:off x="1981200" y="995065"/>
            <a:ext cx="1066800" cy="44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>
            <a:off x="1981200" y="1438869"/>
            <a:ext cx="1066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/>
          <p:cNvCxnSpPr/>
          <p:nvPr/>
        </p:nvCxnSpPr>
        <p:spPr>
          <a:xfrm>
            <a:off x="1905000" y="1752600"/>
            <a:ext cx="11430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/>
          <p:nvPr/>
        </p:nvCxnSpPr>
        <p:spPr>
          <a:xfrm flipH="1" flipV="1">
            <a:off x="1905000" y="12214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/>
          <p:nvPr/>
        </p:nvCxnSpPr>
        <p:spPr>
          <a:xfrm flipV="1">
            <a:off x="1905000" y="9950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/>
          <p:cNvCxnSpPr/>
          <p:nvPr/>
        </p:nvCxnSpPr>
        <p:spPr>
          <a:xfrm>
            <a:off x="1905000" y="2286000"/>
            <a:ext cx="1143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Connector 228"/>
          <p:cNvCxnSpPr/>
          <p:nvPr/>
        </p:nvCxnSpPr>
        <p:spPr>
          <a:xfrm>
            <a:off x="5105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Connector 229"/>
          <p:cNvCxnSpPr/>
          <p:nvPr/>
        </p:nvCxnSpPr>
        <p:spPr>
          <a:xfrm>
            <a:off x="5334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Connector 230"/>
          <p:cNvCxnSpPr/>
          <p:nvPr/>
        </p:nvCxnSpPr>
        <p:spPr>
          <a:xfrm>
            <a:off x="5562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Connector 231"/>
          <p:cNvCxnSpPr/>
          <p:nvPr/>
        </p:nvCxnSpPr>
        <p:spPr>
          <a:xfrm>
            <a:off x="5791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Connector 232"/>
          <p:cNvCxnSpPr/>
          <p:nvPr/>
        </p:nvCxnSpPr>
        <p:spPr>
          <a:xfrm>
            <a:off x="6019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Connector 233"/>
          <p:cNvCxnSpPr/>
          <p:nvPr/>
        </p:nvCxnSpPr>
        <p:spPr>
          <a:xfrm>
            <a:off x="6248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Connector 234"/>
          <p:cNvCxnSpPr/>
          <p:nvPr/>
        </p:nvCxnSpPr>
        <p:spPr>
          <a:xfrm>
            <a:off x="3733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Connector 235"/>
          <p:cNvCxnSpPr/>
          <p:nvPr/>
        </p:nvCxnSpPr>
        <p:spPr>
          <a:xfrm>
            <a:off x="3962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Connector 236"/>
          <p:cNvCxnSpPr/>
          <p:nvPr/>
        </p:nvCxnSpPr>
        <p:spPr>
          <a:xfrm>
            <a:off x="4191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Connector 237"/>
          <p:cNvCxnSpPr/>
          <p:nvPr/>
        </p:nvCxnSpPr>
        <p:spPr>
          <a:xfrm>
            <a:off x="4419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Connector 238"/>
          <p:cNvCxnSpPr/>
          <p:nvPr/>
        </p:nvCxnSpPr>
        <p:spPr>
          <a:xfrm>
            <a:off x="4648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/>
          <p:cNvCxnSpPr/>
          <p:nvPr/>
        </p:nvCxnSpPr>
        <p:spPr>
          <a:xfrm>
            <a:off x="4876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" name="Straight Connector 240"/>
          <p:cNvCxnSpPr/>
          <p:nvPr/>
        </p:nvCxnSpPr>
        <p:spPr>
          <a:xfrm>
            <a:off x="2362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Connector 241"/>
          <p:cNvCxnSpPr/>
          <p:nvPr/>
        </p:nvCxnSpPr>
        <p:spPr>
          <a:xfrm>
            <a:off x="2590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Connector 242"/>
          <p:cNvCxnSpPr/>
          <p:nvPr/>
        </p:nvCxnSpPr>
        <p:spPr>
          <a:xfrm>
            <a:off x="2819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Connector 243"/>
          <p:cNvCxnSpPr/>
          <p:nvPr/>
        </p:nvCxnSpPr>
        <p:spPr>
          <a:xfrm>
            <a:off x="3048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" name="Straight Connector 244"/>
          <p:cNvCxnSpPr/>
          <p:nvPr/>
        </p:nvCxnSpPr>
        <p:spPr>
          <a:xfrm>
            <a:off x="3276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Connector 245"/>
          <p:cNvCxnSpPr/>
          <p:nvPr/>
        </p:nvCxnSpPr>
        <p:spPr>
          <a:xfrm>
            <a:off x="3505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" name="Straight Connector 246"/>
          <p:cNvCxnSpPr/>
          <p:nvPr/>
        </p:nvCxnSpPr>
        <p:spPr>
          <a:xfrm>
            <a:off x="1905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8" name="Straight Connector 247"/>
          <p:cNvCxnSpPr/>
          <p:nvPr/>
        </p:nvCxnSpPr>
        <p:spPr>
          <a:xfrm>
            <a:off x="2133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95" name="Table 29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3960097"/>
              </p:ext>
            </p:extLst>
          </p:nvPr>
        </p:nvGraphicFramePr>
        <p:xfrm>
          <a:off x="304798" y="4780059"/>
          <a:ext cx="8610602" cy="767301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838201"/>
                <a:gridCol w="1143000"/>
                <a:gridCol w="1295400"/>
                <a:gridCol w="838200"/>
                <a:gridCol w="1295400"/>
                <a:gridCol w="1219200"/>
                <a:gridCol w="381000"/>
                <a:gridCol w="914400"/>
                <a:gridCol w="685801"/>
              </a:tblGrid>
              <a:tr h="401541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PS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INPUT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MEM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NS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OUTPUT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MEM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Pr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Delay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Pb</a:t>
                      </a:r>
                      <a:endParaRPr lang="en-US" sz="1800" dirty="0"/>
                    </a:p>
                  </a:txBody>
                  <a:tcPr/>
                </a:tc>
              </a:tr>
              <a:tr h="338593"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IDLE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DESIRE&lt;=5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IDLE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DESIRE++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[5-10]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56" name="Straight Connector 55"/>
          <p:cNvCxnSpPr/>
          <p:nvPr/>
        </p:nvCxnSpPr>
        <p:spPr>
          <a:xfrm flipV="1">
            <a:off x="3048000" y="914400"/>
            <a:ext cx="0" cy="3657600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2971800" y="9950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flipV="1">
            <a:off x="2971800" y="9950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Rectangle 59"/>
          <p:cNvSpPr/>
          <p:nvPr/>
        </p:nvSpPr>
        <p:spPr>
          <a:xfrm>
            <a:off x="1905000" y="2595265"/>
            <a:ext cx="914400" cy="45273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cxnSp>
        <p:nvCxnSpPr>
          <p:cNvPr id="61" name="Straight Connector 60"/>
          <p:cNvCxnSpPr/>
          <p:nvPr/>
        </p:nvCxnSpPr>
        <p:spPr>
          <a:xfrm>
            <a:off x="1905000" y="3352800"/>
            <a:ext cx="4572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1905000" y="3886200"/>
            <a:ext cx="4572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86441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/>
          <p:cNvSpPr/>
          <p:nvPr/>
        </p:nvSpPr>
        <p:spPr>
          <a:xfrm>
            <a:off x="3048000" y="995065"/>
            <a:ext cx="1143000" cy="45273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cxnSp>
        <p:nvCxnSpPr>
          <p:cNvPr id="57" name="Straight Connector 56"/>
          <p:cNvCxnSpPr/>
          <p:nvPr/>
        </p:nvCxnSpPr>
        <p:spPr>
          <a:xfrm flipV="1">
            <a:off x="1981200" y="914400"/>
            <a:ext cx="0" cy="365760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55" name="Rectangle 54"/>
          <p:cNvSpPr/>
          <p:nvPr/>
        </p:nvSpPr>
        <p:spPr>
          <a:xfrm>
            <a:off x="1905000" y="990600"/>
            <a:ext cx="1143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905000" y="4267200"/>
            <a:ext cx="59436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1905000" y="990600"/>
            <a:ext cx="0" cy="3276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81000" y="30435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Alice</a:t>
            </a:r>
            <a:endParaRPr lang="en-US" sz="2400" dirty="0"/>
          </a:p>
        </p:txBody>
      </p:sp>
      <p:sp>
        <p:nvSpPr>
          <p:cNvPr id="14" name="TextBox 13"/>
          <p:cNvSpPr txBox="1"/>
          <p:nvPr/>
        </p:nvSpPr>
        <p:spPr>
          <a:xfrm>
            <a:off x="457200" y="14433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Bob</a:t>
            </a:r>
            <a:endParaRPr lang="en-US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1262655" y="35769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16" name="TextBox 15"/>
          <p:cNvSpPr txBox="1"/>
          <p:nvPr/>
        </p:nvSpPr>
        <p:spPr>
          <a:xfrm>
            <a:off x="1262655" y="30480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17" name="TextBox 16"/>
          <p:cNvSpPr txBox="1"/>
          <p:nvPr/>
        </p:nvSpPr>
        <p:spPr>
          <a:xfrm>
            <a:off x="1295400" y="25908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1273365" y="19767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19" name="TextBox 18"/>
          <p:cNvSpPr txBox="1"/>
          <p:nvPr/>
        </p:nvSpPr>
        <p:spPr>
          <a:xfrm>
            <a:off x="1273365" y="14478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20" name="TextBox 19"/>
          <p:cNvSpPr txBox="1"/>
          <p:nvPr/>
        </p:nvSpPr>
        <p:spPr>
          <a:xfrm>
            <a:off x="1306110" y="9906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cxnSp>
        <p:nvCxnSpPr>
          <p:cNvPr id="43" name="Straight Connector 42"/>
          <p:cNvCxnSpPr/>
          <p:nvPr/>
        </p:nvCxnSpPr>
        <p:spPr>
          <a:xfrm>
            <a:off x="6477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6705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6934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7162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7391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7620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Rectangle 52"/>
          <p:cNvSpPr/>
          <p:nvPr/>
        </p:nvSpPr>
        <p:spPr>
          <a:xfrm>
            <a:off x="2590800" y="304800"/>
            <a:ext cx="20574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DESIRE = 5</a:t>
            </a:r>
            <a:endParaRPr lang="en-US" sz="2400" dirty="0"/>
          </a:p>
        </p:txBody>
      </p:sp>
      <p:sp>
        <p:nvSpPr>
          <p:cNvPr id="54" name="Rectangle 53"/>
          <p:cNvSpPr/>
          <p:nvPr/>
        </p:nvSpPr>
        <p:spPr>
          <a:xfrm>
            <a:off x="4876800" y="304800"/>
            <a:ext cx="2057400" cy="4572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APATHY = 5</a:t>
            </a:r>
            <a:endParaRPr lang="en-US" sz="2400" dirty="0"/>
          </a:p>
        </p:txBody>
      </p:sp>
      <p:cxnSp>
        <p:nvCxnSpPr>
          <p:cNvPr id="91" name="Straight Connector 90"/>
          <p:cNvCxnSpPr/>
          <p:nvPr/>
        </p:nvCxnSpPr>
        <p:spPr>
          <a:xfrm flipV="1">
            <a:off x="1981200" y="995065"/>
            <a:ext cx="1066800" cy="44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>
            <a:off x="1981200" y="1438869"/>
            <a:ext cx="1066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/>
          <p:cNvCxnSpPr/>
          <p:nvPr/>
        </p:nvCxnSpPr>
        <p:spPr>
          <a:xfrm>
            <a:off x="1905000" y="1752600"/>
            <a:ext cx="11430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/>
          <p:nvPr/>
        </p:nvCxnSpPr>
        <p:spPr>
          <a:xfrm flipH="1" flipV="1">
            <a:off x="1905000" y="12214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/>
          <p:nvPr/>
        </p:nvCxnSpPr>
        <p:spPr>
          <a:xfrm flipV="1">
            <a:off x="1905000" y="9950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/>
          <p:cNvCxnSpPr/>
          <p:nvPr/>
        </p:nvCxnSpPr>
        <p:spPr>
          <a:xfrm>
            <a:off x="1905000" y="2286000"/>
            <a:ext cx="1143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Connector 228"/>
          <p:cNvCxnSpPr/>
          <p:nvPr/>
        </p:nvCxnSpPr>
        <p:spPr>
          <a:xfrm>
            <a:off x="5105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Connector 229"/>
          <p:cNvCxnSpPr/>
          <p:nvPr/>
        </p:nvCxnSpPr>
        <p:spPr>
          <a:xfrm>
            <a:off x="5334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Connector 230"/>
          <p:cNvCxnSpPr/>
          <p:nvPr/>
        </p:nvCxnSpPr>
        <p:spPr>
          <a:xfrm>
            <a:off x="5562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Connector 231"/>
          <p:cNvCxnSpPr/>
          <p:nvPr/>
        </p:nvCxnSpPr>
        <p:spPr>
          <a:xfrm>
            <a:off x="5791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Connector 232"/>
          <p:cNvCxnSpPr/>
          <p:nvPr/>
        </p:nvCxnSpPr>
        <p:spPr>
          <a:xfrm>
            <a:off x="6019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Connector 233"/>
          <p:cNvCxnSpPr/>
          <p:nvPr/>
        </p:nvCxnSpPr>
        <p:spPr>
          <a:xfrm>
            <a:off x="6248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Connector 234"/>
          <p:cNvCxnSpPr/>
          <p:nvPr/>
        </p:nvCxnSpPr>
        <p:spPr>
          <a:xfrm>
            <a:off x="3733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Connector 235"/>
          <p:cNvCxnSpPr/>
          <p:nvPr/>
        </p:nvCxnSpPr>
        <p:spPr>
          <a:xfrm>
            <a:off x="3962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Connector 236"/>
          <p:cNvCxnSpPr/>
          <p:nvPr/>
        </p:nvCxnSpPr>
        <p:spPr>
          <a:xfrm>
            <a:off x="4191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Connector 237"/>
          <p:cNvCxnSpPr/>
          <p:nvPr/>
        </p:nvCxnSpPr>
        <p:spPr>
          <a:xfrm>
            <a:off x="4419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Connector 238"/>
          <p:cNvCxnSpPr/>
          <p:nvPr/>
        </p:nvCxnSpPr>
        <p:spPr>
          <a:xfrm>
            <a:off x="4648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/>
          <p:cNvCxnSpPr/>
          <p:nvPr/>
        </p:nvCxnSpPr>
        <p:spPr>
          <a:xfrm>
            <a:off x="4876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" name="Straight Connector 240"/>
          <p:cNvCxnSpPr/>
          <p:nvPr/>
        </p:nvCxnSpPr>
        <p:spPr>
          <a:xfrm>
            <a:off x="2362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Connector 241"/>
          <p:cNvCxnSpPr/>
          <p:nvPr/>
        </p:nvCxnSpPr>
        <p:spPr>
          <a:xfrm>
            <a:off x="2590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Connector 242"/>
          <p:cNvCxnSpPr/>
          <p:nvPr/>
        </p:nvCxnSpPr>
        <p:spPr>
          <a:xfrm>
            <a:off x="2819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Connector 243"/>
          <p:cNvCxnSpPr/>
          <p:nvPr/>
        </p:nvCxnSpPr>
        <p:spPr>
          <a:xfrm>
            <a:off x="3048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" name="Straight Connector 244"/>
          <p:cNvCxnSpPr/>
          <p:nvPr/>
        </p:nvCxnSpPr>
        <p:spPr>
          <a:xfrm>
            <a:off x="3276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Connector 245"/>
          <p:cNvCxnSpPr/>
          <p:nvPr/>
        </p:nvCxnSpPr>
        <p:spPr>
          <a:xfrm>
            <a:off x="3505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" name="Straight Connector 246"/>
          <p:cNvCxnSpPr/>
          <p:nvPr/>
        </p:nvCxnSpPr>
        <p:spPr>
          <a:xfrm>
            <a:off x="1905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8" name="Straight Connector 247"/>
          <p:cNvCxnSpPr/>
          <p:nvPr/>
        </p:nvCxnSpPr>
        <p:spPr>
          <a:xfrm>
            <a:off x="2133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V="1">
            <a:off x="3048000" y="914400"/>
            <a:ext cx="0" cy="3657600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2971800" y="9950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flipV="1">
            <a:off x="2971800" y="9950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Rectangle 59"/>
          <p:cNvSpPr/>
          <p:nvPr/>
        </p:nvSpPr>
        <p:spPr>
          <a:xfrm>
            <a:off x="1905000" y="2595265"/>
            <a:ext cx="914400" cy="45273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cxnSp>
        <p:nvCxnSpPr>
          <p:cNvPr id="61" name="Straight Connector 60"/>
          <p:cNvCxnSpPr/>
          <p:nvPr/>
        </p:nvCxnSpPr>
        <p:spPr>
          <a:xfrm>
            <a:off x="1905000" y="3352800"/>
            <a:ext cx="4572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1905000" y="3886200"/>
            <a:ext cx="4572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63" name="Table 6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9669375"/>
              </p:ext>
            </p:extLst>
          </p:nvPr>
        </p:nvGraphicFramePr>
        <p:xfrm>
          <a:off x="304798" y="4770120"/>
          <a:ext cx="8610602" cy="1188720"/>
        </p:xfrm>
        <a:graphic>
          <a:graphicData uri="http://schemas.openxmlformats.org/drawingml/2006/table">
            <a:tbl>
              <a:tblPr firstRow="1" bandRow="1">
                <a:tableStyleId>{775DCB02-9BB8-47FD-8907-85C794F793BA}</a:tableStyleId>
              </a:tblPr>
              <a:tblGrid>
                <a:gridCol w="838201"/>
                <a:gridCol w="1143000"/>
                <a:gridCol w="1295400"/>
                <a:gridCol w="838200"/>
                <a:gridCol w="1295400"/>
                <a:gridCol w="1218291"/>
                <a:gridCol w="381000"/>
                <a:gridCol w="914400"/>
                <a:gridCol w="686710"/>
              </a:tblGrid>
              <a:tr h="457200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PS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INPUT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MEM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NS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OUTPUT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MEM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Pr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Delay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Pb</a:t>
                      </a:r>
                      <a:endParaRPr lang="en-US" sz="1800" dirty="0"/>
                    </a:p>
                  </a:txBody>
                  <a:tcPr/>
                </a:tc>
              </a:tr>
              <a:tr h="338593"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IDLE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Vi=WAVE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APATHY&lt;5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WAVE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Vo=WAVE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[2-5]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70%</a:t>
                      </a:r>
                      <a:endParaRPr lang="en-US" sz="1800" dirty="0"/>
                    </a:p>
                  </a:txBody>
                  <a:tcPr/>
                </a:tc>
              </a:tr>
              <a:tr h="338593"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IDLE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Vi=WAVE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APATHY&gt;=5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IDLE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APATHY--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[2-5]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056924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/>
          <p:cNvSpPr/>
          <p:nvPr/>
        </p:nvSpPr>
        <p:spPr>
          <a:xfrm>
            <a:off x="3048000" y="995065"/>
            <a:ext cx="1143000" cy="45273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cxnSp>
        <p:nvCxnSpPr>
          <p:cNvPr id="57" name="Straight Connector 56"/>
          <p:cNvCxnSpPr/>
          <p:nvPr/>
        </p:nvCxnSpPr>
        <p:spPr>
          <a:xfrm flipV="1">
            <a:off x="3048000" y="914400"/>
            <a:ext cx="0" cy="365760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76" name="Rectangle 75"/>
          <p:cNvSpPr/>
          <p:nvPr/>
        </p:nvSpPr>
        <p:spPr>
          <a:xfrm>
            <a:off x="1905000" y="2590800"/>
            <a:ext cx="11430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55" name="Rectangle 54"/>
          <p:cNvSpPr/>
          <p:nvPr/>
        </p:nvSpPr>
        <p:spPr>
          <a:xfrm>
            <a:off x="1905000" y="990600"/>
            <a:ext cx="1143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905000" y="4267200"/>
            <a:ext cx="59436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1905000" y="990600"/>
            <a:ext cx="0" cy="3276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81000" y="30435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Alice</a:t>
            </a:r>
            <a:endParaRPr lang="en-US" sz="2400" dirty="0"/>
          </a:p>
        </p:txBody>
      </p:sp>
      <p:sp>
        <p:nvSpPr>
          <p:cNvPr id="14" name="TextBox 13"/>
          <p:cNvSpPr txBox="1"/>
          <p:nvPr/>
        </p:nvSpPr>
        <p:spPr>
          <a:xfrm>
            <a:off x="457200" y="14433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Bob</a:t>
            </a:r>
            <a:endParaRPr lang="en-US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1262655" y="35769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16" name="TextBox 15"/>
          <p:cNvSpPr txBox="1"/>
          <p:nvPr/>
        </p:nvSpPr>
        <p:spPr>
          <a:xfrm>
            <a:off x="1262655" y="30480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17" name="TextBox 16"/>
          <p:cNvSpPr txBox="1"/>
          <p:nvPr/>
        </p:nvSpPr>
        <p:spPr>
          <a:xfrm>
            <a:off x="1295400" y="25908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1273365" y="19767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19" name="TextBox 18"/>
          <p:cNvSpPr txBox="1"/>
          <p:nvPr/>
        </p:nvSpPr>
        <p:spPr>
          <a:xfrm>
            <a:off x="1273365" y="14478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20" name="TextBox 19"/>
          <p:cNvSpPr txBox="1"/>
          <p:nvPr/>
        </p:nvSpPr>
        <p:spPr>
          <a:xfrm>
            <a:off x="1306110" y="9906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cxnSp>
        <p:nvCxnSpPr>
          <p:cNvPr id="43" name="Straight Connector 42"/>
          <p:cNvCxnSpPr/>
          <p:nvPr/>
        </p:nvCxnSpPr>
        <p:spPr>
          <a:xfrm>
            <a:off x="6477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6705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6934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7162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7391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7620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Rectangle 52"/>
          <p:cNvSpPr/>
          <p:nvPr/>
        </p:nvSpPr>
        <p:spPr>
          <a:xfrm>
            <a:off x="2590800" y="304800"/>
            <a:ext cx="20574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DESIRE = 6</a:t>
            </a:r>
            <a:endParaRPr lang="en-US" sz="2400" dirty="0"/>
          </a:p>
        </p:txBody>
      </p:sp>
      <p:sp>
        <p:nvSpPr>
          <p:cNvPr id="54" name="Rectangle 53"/>
          <p:cNvSpPr/>
          <p:nvPr/>
        </p:nvSpPr>
        <p:spPr>
          <a:xfrm>
            <a:off x="4876800" y="304800"/>
            <a:ext cx="2057400" cy="4572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APATHY = 5</a:t>
            </a:r>
            <a:endParaRPr lang="en-US" sz="2400" dirty="0"/>
          </a:p>
        </p:txBody>
      </p:sp>
      <p:cxnSp>
        <p:nvCxnSpPr>
          <p:cNvPr id="91" name="Straight Connector 90"/>
          <p:cNvCxnSpPr/>
          <p:nvPr/>
        </p:nvCxnSpPr>
        <p:spPr>
          <a:xfrm flipV="1">
            <a:off x="1981200" y="995066"/>
            <a:ext cx="990600" cy="44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>
            <a:off x="1981200" y="1438869"/>
            <a:ext cx="990600" cy="1339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 flipV="1">
            <a:off x="1981200" y="2581868"/>
            <a:ext cx="1066800" cy="2679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 flipV="1">
            <a:off x="1981200" y="3043535"/>
            <a:ext cx="1066800" cy="1339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/>
          <p:cNvCxnSpPr/>
          <p:nvPr/>
        </p:nvCxnSpPr>
        <p:spPr>
          <a:xfrm>
            <a:off x="1905000" y="1752600"/>
            <a:ext cx="11430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/>
          <p:nvPr/>
        </p:nvCxnSpPr>
        <p:spPr>
          <a:xfrm flipH="1" flipV="1">
            <a:off x="1905000" y="12214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/>
          <p:nvPr/>
        </p:nvCxnSpPr>
        <p:spPr>
          <a:xfrm flipV="1">
            <a:off x="1905000" y="9950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/>
          <p:cNvCxnSpPr/>
          <p:nvPr/>
        </p:nvCxnSpPr>
        <p:spPr>
          <a:xfrm flipH="1" flipV="1">
            <a:off x="1905000" y="28216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/>
          <p:cNvCxnSpPr/>
          <p:nvPr/>
        </p:nvCxnSpPr>
        <p:spPr>
          <a:xfrm flipV="1">
            <a:off x="1905000" y="25952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/>
          <p:cNvCxnSpPr/>
          <p:nvPr/>
        </p:nvCxnSpPr>
        <p:spPr>
          <a:xfrm>
            <a:off x="1905000" y="2286000"/>
            <a:ext cx="1143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Connector 228"/>
          <p:cNvCxnSpPr/>
          <p:nvPr/>
        </p:nvCxnSpPr>
        <p:spPr>
          <a:xfrm>
            <a:off x="5105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Connector 229"/>
          <p:cNvCxnSpPr/>
          <p:nvPr/>
        </p:nvCxnSpPr>
        <p:spPr>
          <a:xfrm>
            <a:off x="5334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Connector 230"/>
          <p:cNvCxnSpPr/>
          <p:nvPr/>
        </p:nvCxnSpPr>
        <p:spPr>
          <a:xfrm>
            <a:off x="5562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Connector 231"/>
          <p:cNvCxnSpPr/>
          <p:nvPr/>
        </p:nvCxnSpPr>
        <p:spPr>
          <a:xfrm>
            <a:off x="5791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Connector 232"/>
          <p:cNvCxnSpPr/>
          <p:nvPr/>
        </p:nvCxnSpPr>
        <p:spPr>
          <a:xfrm>
            <a:off x="6019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Connector 233"/>
          <p:cNvCxnSpPr/>
          <p:nvPr/>
        </p:nvCxnSpPr>
        <p:spPr>
          <a:xfrm>
            <a:off x="6248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Connector 234"/>
          <p:cNvCxnSpPr/>
          <p:nvPr/>
        </p:nvCxnSpPr>
        <p:spPr>
          <a:xfrm>
            <a:off x="3733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Connector 235"/>
          <p:cNvCxnSpPr/>
          <p:nvPr/>
        </p:nvCxnSpPr>
        <p:spPr>
          <a:xfrm>
            <a:off x="3962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Connector 236"/>
          <p:cNvCxnSpPr/>
          <p:nvPr/>
        </p:nvCxnSpPr>
        <p:spPr>
          <a:xfrm>
            <a:off x="4191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Connector 237"/>
          <p:cNvCxnSpPr/>
          <p:nvPr/>
        </p:nvCxnSpPr>
        <p:spPr>
          <a:xfrm>
            <a:off x="4419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Connector 238"/>
          <p:cNvCxnSpPr/>
          <p:nvPr/>
        </p:nvCxnSpPr>
        <p:spPr>
          <a:xfrm>
            <a:off x="4648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/>
          <p:cNvCxnSpPr/>
          <p:nvPr/>
        </p:nvCxnSpPr>
        <p:spPr>
          <a:xfrm>
            <a:off x="4876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" name="Straight Connector 240"/>
          <p:cNvCxnSpPr/>
          <p:nvPr/>
        </p:nvCxnSpPr>
        <p:spPr>
          <a:xfrm>
            <a:off x="2362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Connector 241"/>
          <p:cNvCxnSpPr/>
          <p:nvPr/>
        </p:nvCxnSpPr>
        <p:spPr>
          <a:xfrm>
            <a:off x="2590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Connector 242"/>
          <p:cNvCxnSpPr/>
          <p:nvPr/>
        </p:nvCxnSpPr>
        <p:spPr>
          <a:xfrm>
            <a:off x="2819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Connector 243"/>
          <p:cNvCxnSpPr/>
          <p:nvPr/>
        </p:nvCxnSpPr>
        <p:spPr>
          <a:xfrm>
            <a:off x="3048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" name="Straight Connector 244"/>
          <p:cNvCxnSpPr/>
          <p:nvPr/>
        </p:nvCxnSpPr>
        <p:spPr>
          <a:xfrm>
            <a:off x="3276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Connector 245"/>
          <p:cNvCxnSpPr/>
          <p:nvPr/>
        </p:nvCxnSpPr>
        <p:spPr>
          <a:xfrm>
            <a:off x="3505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" name="Straight Connector 246"/>
          <p:cNvCxnSpPr/>
          <p:nvPr/>
        </p:nvCxnSpPr>
        <p:spPr>
          <a:xfrm>
            <a:off x="1905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8" name="Straight Connector 247"/>
          <p:cNvCxnSpPr/>
          <p:nvPr/>
        </p:nvCxnSpPr>
        <p:spPr>
          <a:xfrm>
            <a:off x="2133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9" name="Straight Connector 248"/>
          <p:cNvCxnSpPr/>
          <p:nvPr/>
        </p:nvCxnSpPr>
        <p:spPr>
          <a:xfrm>
            <a:off x="1905000" y="3886200"/>
            <a:ext cx="1143000" cy="2233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" name="Straight Connector 254"/>
          <p:cNvCxnSpPr/>
          <p:nvPr/>
        </p:nvCxnSpPr>
        <p:spPr>
          <a:xfrm>
            <a:off x="1905000" y="3352800"/>
            <a:ext cx="11430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2971800" y="9950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V="1">
            <a:off x="2971800" y="9950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40583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57"/>
          <p:cNvSpPr/>
          <p:nvPr/>
        </p:nvSpPr>
        <p:spPr>
          <a:xfrm>
            <a:off x="3048000" y="995065"/>
            <a:ext cx="1143000" cy="45273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cxnSp>
        <p:nvCxnSpPr>
          <p:cNvPr id="57" name="Straight Connector 56"/>
          <p:cNvCxnSpPr/>
          <p:nvPr/>
        </p:nvCxnSpPr>
        <p:spPr>
          <a:xfrm flipV="1">
            <a:off x="3048000" y="914400"/>
            <a:ext cx="0" cy="365760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76" name="Rectangle 75"/>
          <p:cNvSpPr/>
          <p:nvPr/>
        </p:nvSpPr>
        <p:spPr>
          <a:xfrm>
            <a:off x="1905000" y="2590800"/>
            <a:ext cx="11430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55" name="Rectangle 54"/>
          <p:cNvSpPr/>
          <p:nvPr/>
        </p:nvSpPr>
        <p:spPr>
          <a:xfrm>
            <a:off x="1905000" y="990600"/>
            <a:ext cx="1143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905000" y="4267200"/>
            <a:ext cx="59436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1905000" y="990600"/>
            <a:ext cx="0" cy="3276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81000" y="30435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Alice</a:t>
            </a:r>
            <a:endParaRPr lang="en-US" sz="2400" dirty="0"/>
          </a:p>
        </p:txBody>
      </p:sp>
      <p:sp>
        <p:nvSpPr>
          <p:cNvPr id="14" name="TextBox 13"/>
          <p:cNvSpPr txBox="1"/>
          <p:nvPr/>
        </p:nvSpPr>
        <p:spPr>
          <a:xfrm>
            <a:off x="457200" y="14433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Bob</a:t>
            </a:r>
            <a:endParaRPr lang="en-US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1262655" y="35769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16" name="TextBox 15"/>
          <p:cNvSpPr txBox="1"/>
          <p:nvPr/>
        </p:nvSpPr>
        <p:spPr>
          <a:xfrm>
            <a:off x="1262655" y="30480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17" name="TextBox 16"/>
          <p:cNvSpPr txBox="1"/>
          <p:nvPr/>
        </p:nvSpPr>
        <p:spPr>
          <a:xfrm>
            <a:off x="1295400" y="25908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1273365" y="19767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19" name="TextBox 18"/>
          <p:cNvSpPr txBox="1"/>
          <p:nvPr/>
        </p:nvSpPr>
        <p:spPr>
          <a:xfrm>
            <a:off x="1273365" y="14478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20" name="TextBox 19"/>
          <p:cNvSpPr txBox="1"/>
          <p:nvPr/>
        </p:nvSpPr>
        <p:spPr>
          <a:xfrm>
            <a:off x="1306110" y="9906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cxnSp>
        <p:nvCxnSpPr>
          <p:cNvPr id="43" name="Straight Connector 42"/>
          <p:cNvCxnSpPr/>
          <p:nvPr/>
        </p:nvCxnSpPr>
        <p:spPr>
          <a:xfrm>
            <a:off x="6477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6705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6934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7162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7391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7620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Rectangle 52"/>
          <p:cNvSpPr/>
          <p:nvPr/>
        </p:nvSpPr>
        <p:spPr>
          <a:xfrm>
            <a:off x="2590800" y="304800"/>
            <a:ext cx="20574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DESIRE = 6</a:t>
            </a:r>
            <a:endParaRPr lang="en-US" sz="2400" dirty="0"/>
          </a:p>
        </p:txBody>
      </p:sp>
      <p:sp>
        <p:nvSpPr>
          <p:cNvPr id="54" name="Rectangle 53"/>
          <p:cNvSpPr/>
          <p:nvPr/>
        </p:nvSpPr>
        <p:spPr>
          <a:xfrm>
            <a:off x="4876800" y="304800"/>
            <a:ext cx="2057400" cy="4572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APATHY = 5</a:t>
            </a:r>
            <a:endParaRPr lang="en-US" sz="2400" dirty="0"/>
          </a:p>
        </p:txBody>
      </p:sp>
      <p:cxnSp>
        <p:nvCxnSpPr>
          <p:cNvPr id="91" name="Straight Connector 90"/>
          <p:cNvCxnSpPr/>
          <p:nvPr/>
        </p:nvCxnSpPr>
        <p:spPr>
          <a:xfrm flipV="1">
            <a:off x="1981200" y="995066"/>
            <a:ext cx="990600" cy="44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>
            <a:off x="1981200" y="1438869"/>
            <a:ext cx="9906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 flipV="1">
            <a:off x="1981200" y="2581868"/>
            <a:ext cx="1066800" cy="2679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 flipV="1">
            <a:off x="1981200" y="3043535"/>
            <a:ext cx="1066800" cy="1339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/>
          <p:cNvCxnSpPr/>
          <p:nvPr/>
        </p:nvCxnSpPr>
        <p:spPr>
          <a:xfrm>
            <a:off x="1905000" y="1752600"/>
            <a:ext cx="11430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/>
          <p:nvPr/>
        </p:nvCxnSpPr>
        <p:spPr>
          <a:xfrm flipH="1" flipV="1">
            <a:off x="1905000" y="12214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/>
          <p:nvPr/>
        </p:nvCxnSpPr>
        <p:spPr>
          <a:xfrm flipV="1">
            <a:off x="1905000" y="9950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/>
          <p:cNvCxnSpPr/>
          <p:nvPr/>
        </p:nvCxnSpPr>
        <p:spPr>
          <a:xfrm flipH="1" flipV="1">
            <a:off x="1905000" y="28216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/>
          <p:cNvCxnSpPr/>
          <p:nvPr/>
        </p:nvCxnSpPr>
        <p:spPr>
          <a:xfrm flipV="1">
            <a:off x="1905000" y="25952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/>
          <p:cNvCxnSpPr/>
          <p:nvPr/>
        </p:nvCxnSpPr>
        <p:spPr>
          <a:xfrm>
            <a:off x="1905000" y="2286000"/>
            <a:ext cx="1143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Connector 228"/>
          <p:cNvCxnSpPr/>
          <p:nvPr/>
        </p:nvCxnSpPr>
        <p:spPr>
          <a:xfrm>
            <a:off x="5105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Connector 229"/>
          <p:cNvCxnSpPr/>
          <p:nvPr/>
        </p:nvCxnSpPr>
        <p:spPr>
          <a:xfrm>
            <a:off x="5334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Connector 230"/>
          <p:cNvCxnSpPr/>
          <p:nvPr/>
        </p:nvCxnSpPr>
        <p:spPr>
          <a:xfrm>
            <a:off x="5562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Connector 231"/>
          <p:cNvCxnSpPr/>
          <p:nvPr/>
        </p:nvCxnSpPr>
        <p:spPr>
          <a:xfrm>
            <a:off x="5791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Connector 232"/>
          <p:cNvCxnSpPr/>
          <p:nvPr/>
        </p:nvCxnSpPr>
        <p:spPr>
          <a:xfrm>
            <a:off x="6019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Connector 233"/>
          <p:cNvCxnSpPr/>
          <p:nvPr/>
        </p:nvCxnSpPr>
        <p:spPr>
          <a:xfrm>
            <a:off x="6248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Connector 234"/>
          <p:cNvCxnSpPr/>
          <p:nvPr/>
        </p:nvCxnSpPr>
        <p:spPr>
          <a:xfrm>
            <a:off x="3733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Connector 235"/>
          <p:cNvCxnSpPr/>
          <p:nvPr/>
        </p:nvCxnSpPr>
        <p:spPr>
          <a:xfrm>
            <a:off x="3962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Connector 236"/>
          <p:cNvCxnSpPr/>
          <p:nvPr/>
        </p:nvCxnSpPr>
        <p:spPr>
          <a:xfrm>
            <a:off x="4191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Connector 237"/>
          <p:cNvCxnSpPr/>
          <p:nvPr/>
        </p:nvCxnSpPr>
        <p:spPr>
          <a:xfrm>
            <a:off x="4419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Connector 238"/>
          <p:cNvCxnSpPr/>
          <p:nvPr/>
        </p:nvCxnSpPr>
        <p:spPr>
          <a:xfrm>
            <a:off x="4648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/>
          <p:cNvCxnSpPr/>
          <p:nvPr/>
        </p:nvCxnSpPr>
        <p:spPr>
          <a:xfrm>
            <a:off x="4876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" name="Straight Connector 240"/>
          <p:cNvCxnSpPr/>
          <p:nvPr/>
        </p:nvCxnSpPr>
        <p:spPr>
          <a:xfrm>
            <a:off x="2362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Connector 241"/>
          <p:cNvCxnSpPr/>
          <p:nvPr/>
        </p:nvCxnSpPr>
        <p:spPr>
          <a:xfrm>
            <a:off x="2590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Connector 242"/>
          <p:cNvCxnSpPr/>
          <p:nvPr/>
        </p:nvCxnSpPr>
        <p:spPr>
          <a:xfrm>
            <a:off x="2819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Connector 243"/>
          <p:cNvCxnSpPr/>
          <p:nvPr/>
        </p:nvCxnSpPr>
        <p:spPr>
          <a:xfrm>
            <a:off x="3048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" name="Straight Connector 244"/>
          <p:cNvCxnSpPr/>
          <p:nvPr/>
        </p:nvCxnSpPr>
        <p:spPr>
          <a:xfrm>
            <a:off x="3276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Connector 245"/>
          <p:cNvCxnSpPr/>
          <p:nvPr/>
        </p:nvCxnSpPr>
        <p:spPr>
          <a:xfrm>
            <a:off x="3505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" name="Straight Connector 246"/>
          <p:cNvCxnSpPr/>
          <p:nvPr/>
        </p:nvCxnSpPr>
        <p:spPr>
          <a:xfrm>
            <a:off x="1905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8" name="Straight Connector 247"/>
          <p:cNvCxnSpPr/>
          <p:nvPr/>
        </p:nvCxnSpPr>
        <p:spPr>
          <a:xfrm>
            <a:off x="2133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9" name="Straight Connector 248"/>
          <p:cNvCxnSpPr/>
          <p:nvPr/>
        </p:nvCxnSpPr>
        <p:spPr>
          <a:xfrm>
            <a:off x="1905000" y="3886200"/>
            <a:ext cx="1143000" cy="2233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" name="Straight Connector 254"/>
          <p:cNvCxnSpPr/>
          <p:nvPr/>
        </p:nvCxnSpPr>
        <p:spPr>
          <a:xfrm>
            <a:off x="1905000" y="3352800"/>
            <a:ext cx="11430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56" name="Table 5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4463095"/>
              </p:ext>
            </p:extLst>
          </p:nvPr>
        </p:nvGraphicFramePr>
        <p:xfrm>
          <a:off x="304798" y="4780059"/>
          <a:ext cx="8610602" cy="1133061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838201"/>
                <a:gridCol w="1143000"/>
                <a:gridCol w="1295400"/>
                <a:gridCol w="838200"/>
                <a:gridCol w="1295400"/>
                <a:gridCol w="1219200"/>
                <a:gridCol w="381000"/>
                <a:gridCol w="914400"/>
                <a:gridCol w="685801"/>
              </a:tblGrid>
              <a:tr h="401541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PS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INPUT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MEM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NS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OUTPUT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MEM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Pr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Delay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Pb</a:t>
                      </a:r>
                      <a:endParaRPr lang="en-US" sz="1800" dirty="0"/>
                    </a:p>
                  </a:txBody>
                  <a:tcPr/>
                </a:tc>
              </a:tr>
              <a:tr h="338593"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IDLE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DESIRE&gt;5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WAVE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Vo=WAVE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[2-5]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95%</a:t>
                      </a:r>
                      <a:endParaRPr lang="en-US" sz="1800" dirty="0"/>
                    </a:p>
                  </a:txBody>
                  <a:tcPr/>
                </a:tc>
              </a:tr>
              <a:tr h="338593"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IDLE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DESIRE&lt;=5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IDLE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DESIRE++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[5-10]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59" name="Straight Connector 58"/>
          <p:cNvCxnSpPr/>
          <p:nvPr/>
        </p:nvCxnSpPr>
        <p:spPr>
          <a:xfrm>
            <a:off x="2971800" y="9950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V="1">
            <a:off x="2971800" y="9950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0844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Rectangle 67"/>
          <p:cNvSpPr/>
          <p:nvPr/>
        </p:nvSpPr>
        <p:spPr>
          <a:xfrm>
            <a:off x="3505200" y="995065"/>
            <a:ext cx="1143000" cy="45273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sp>
        <p:nvSpPr>
          <p:cNvPr id="66" name="Rectangle 65"/>
          <p:cNvSpPr/>
          <p:nvPr/>
        </p:nvSpPr>
        <p:spPr>
          <a:xfrm>
            <a:off x="3505200" y="1528465"/>
            <a:ext cx="1143000" cy="45273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sp>
        <p:nvSpPr>
          <p:cNvPr id="132" name="Rectangle 131"/>
          <p:cNvSpPr/>
          <p:nvPr/>
        </p:nvSpPr>
        <p:spPr>
          <a:xfrm>
            <a:off x="3048000" y="990600"/>
            <a:ext cx="4572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cxnSp>
        <p:nvCxnSpPr>
          <p:cNvPr id="58" name="Straight Connector 57"/>
          <p:cNvCxnSpPr/>
          <p:nvPr/>
        </p:nvCxnSpPr>
        <p:spPr>
          <a:xfrm flipV="1">
            <a:off x="3048000" y="914400"/>
            <a:ext cx="0" cy="365760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76" name="Rectangle 75"/>
          <p:cNvSpPr/>
          <p:nvPr/>
        </p:nvSpPr>
        <p:spPr>
          <a:xfrm>
            <a:off x="1905000" y="2590800"/>
            <a:ext cx="16002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55" name="Rectangle 54"/>
          <p:cNvSpPr/>
          <p:nvPr/>
        </p:nvSpPr>
        <p:spPr>
          <a:xfrm>
            <a:off x="1905000" y="990600"/>
            <a:ext cx="1143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905000" y="4267200"/>
            <a:ext cx="59436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1905000" y="990600"/>
            <a:ext cx="0" cy="3276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81000" y="30435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Alice</a:t>
            </a:r>
            <a:endParaRPr lang="en-US" sz="2400" dirty="0"/>
          </a:p>
        </p:txBody>
      </p:sp>
      <p:sp>
        <p:nvSpPr>
          <p:cNvPr id="14" name="TextBox 13"/>
          <p:cNvSpPr txBox="1"/>
          <p:nvPr/>
        </p:nvSpPr>
        <p:spPr>
          <a:xfrm>
            <a:off x="457200" y="14433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Bob</a:t>
            </a:r>
            <a:endParaRPr lang="en-US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1262655" y="35769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16" name="TextBox 15"/>
          <p:cNvSpPr txBox="1"/>
          <p:nvPr/>
        </p:nvSpPr>
        <p:spPr>
          <a:xfrm>
            <a:off x="1262655" y="30480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17" name="TextBox 16"/>
          <p:cNvSpPr txBox="1"/>
          <p:nvPr/>
        </p:nvSpPr>
        <p:spPr>
          <a:xfrm>
            <a:off x="1295400" y="25908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1273365" y="19767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19" name="TextBox 18"/>
          <p:cNvSpPr txBox="1"/>
          <p:nvPr/>
        </p:nvSpPr>
        <p:spPr>
          <a:xfrm>
            <a:off x="1273365" y="14478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20" name="TextBox 19"/>
          <p:cNvSpPr txBox="1"/>
          <p:nvPr/>
        </p:nvSpPr>
        <p:spPr>
          <a:xfrm>
            <a:off x="1306110" y="9906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cxnSp>
        <p:nvCxnSpPr>
          <p:cNvPr id="43" name="Straight Connector 42"/>
          <p:cNvCxnSpPr/>
          <p:nvPr/>
        </p:nvCxnSpPr>
        <p:spPr>
          <a:xfrm>
            <a:off x="6477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6705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6934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7162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7391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7620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Rectangle 52"/>
          <p:cNvSpPr/>
          <p:nvPr/>
        </p:nvSpPr>
        <p:spPr>
          <a:xfrm>
            <a:off x="2590800" y="304800"/>
            <a:ext cx="20574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DESIRE = 6</a:t>
            </a:r>
            <a:endParaRPr lang="en-US" sz="2400" dirty="0"/>
          </a:p>
        </p:txBody>
      </p:sp>
      <p:sp>
        <p:nvSpPr>
          <p:cNvPr id="54" name="Rectangle 53"/>
          <p:cNvSpPr/>
          <p:nvPr/>
        </p:nvSpPr>
        <p:spPr>
          <a:xfrm>
            <a:off x="4876800" y="304800"/>
            <a:ext cx="2057400" cy="4572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APATHY = 5</a:t>
            </a:r>
            <a:endParaRPr lang="en-US" sz="2400" dirty="0"/>
          </a:p>
        </p:txBody>
      </p:sp>
      <p:cxnSp>
        <p:nvCxnSpPr>
          <p:cNvPr id="65" name="Straight Connector 64"/>
          <p:cNvCxnSpPr/>
          <p:nvPr/>
        </p:nvCxnSpPr>
        <p:spPr>
          <a:xfrm>
            <a:off x="3429000" y="9950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flipV="1">
            <a:off x="3429000" y="9950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 flipV="1">
            <a:off x="1981200" y="990600"/>
            <a:ext cx="9906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>
            <a:off x="1981200" y="1438869"/>
            <a:ext cx="990600" cy="1339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 flipV="1">
            <a:off x="1981200" y="2581868"/>
            <a:ext cx="1524000" cy="2679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 flipV="1">
            <a:off x="1981200" y="3039068"/>
            <a:ext cx="15240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/>
          <p:cNvCxnSpPr/>
          <p:nvPr/>
        </p:nvCxnSpPr>
        <p:spPr>
          <a:xfrm>
            <a:off x="1905000" y="1752600"/>
            <a:ext cx="16002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/>
          <p:cNvCxnSpPr/>
          <p:nvPr/>
        </p:nvCxnSpPr>
        <p:spPr>
          <a:xfrm flipH="1" flipV="1">
            <a:off x="3505200" y="1754833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/>
          <p:nvPr/>
        </p:nvCxnSpPr>
        <p:spPr>
          <a:xfrm flipV="1">
            <a:off x="3505200" y="15284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/>
          <p:nvPr/>
        </p:nvCxnSpPr>
        <p:spPr>
          <a:xfrm flipH="1" flipV="1">
            <a:off x="1905000" y="12214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/>
          <p:nvPr/>
        </p:nvCxnSpPr>
        <p:spPr>
          <a:xfrm flipV="1">
            <a:off x="1905000" y="9950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/>
          <p:cNvCxnSpPr/>
          <p:nvPr/>
        </p:nvCxnSpPr>
        <p:spPr>
          <a:xfrm flipH="1" flipV="1">
            <a:off x="1905000" y="28216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/>
          <p:cNvCxnSpPr/>
          <p:nvPr/>
        </p:nvCxnSpPr>
        <p:spPr>
          <a:xfrm flipV="1">
            <a:off x="1905000" y="25952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/>
          <p:cNvCxnSpPr/>
          <p:nvPr/>
        </p:nvCxnSpPr>
        <p:spPr>
          <a:xfrm>
            <a:off x="1905000" y="2286000"/>
            <a:ext cx="16002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Connector 228"/>
          <p:cNvCxnSpPr/>
          <p:nvPr/>
        </p:nvCxnSpPr>
        <p:spPr>
          <a:xfrm>
            <a:off x="5105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Connector 229"/>
          <p:cNvCxnSpPr/>
          <p:nvPr/>
        </p:nvCxnSpPr>
        <p:spPr>
          <a:xfrm>
            <a:off x="5334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Connector 230"/>
          <p:cNvCxnSpPr/>
          <p:nvPr/>
        </p:nvCxnSpPr>
        <p:spPr>
          <a:xfrm>
            <a:off x="5562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Connector 231"/>
          <p:cNvCxnSpPr/>
          <p:nvPr/>
        </p:nvCxnSpPr>
        <p:spPr>
          <a:xfrm>
            <a:off x="5791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Connector 232"/>
          <p:cNvCxnSpPr/>
          <p:nvPr/>
        </p:nvCxnSpPr>
        <p:spPr>
          <a:xfrm>
            <a:off x="6019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Connector 233"/>
          <p:cNvCxnSpPr/>
          <p:nvPr/>
        </p:nvCxnSpPr>
        <p:spPr>
          <a:xfrm>
            <a:off x="6248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Connector 234"/>
          <p:cNvCxnSpPr/>
          <p:nvPr/>
        </p:nvCxnSpPr>
        <p:spPr>
          <a:xfrm>
            <a:off x="3733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Connector 235"/>
          <p:cNvCxnSpPr/>
          <p:nvPr/>
        </p:nvCxnSpPr>
        <p:spPr>
          <a:xfrm>
            <a:off x="3962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Connector 236"/>
          <p:cNvCxnSpPr/>
          <p:nvPr/>
        </p:nvCxnSpPr>
        <p:spPr>
          <a:xfrm>
            <a:off x="4191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Connector 237"/>
          <p:cNvCxnSpPr/>
          <p:nvPr/>
        </p:nvCxnSpPr>
        <p:spPr>
          <a:xfrm>
            <a:off x="4419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Connector 238"/>
          <p:cNvCxnSpPr/>
          <p:nvPr/>
        </p:nvCxnSpPr>
        <p:spPr>
          <a:xfrm>
            <a:off x="4648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/>
          <p:cNvCxnSpPr/>
          <p:nvPr/>
        </p:nvCxnSpPr>
        <p:spPr>
          <a:xfrm>
            <a:off x="4876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" name="Straight Connector 240"/>
          <p:cNvCxnSpPr/>
          <p:nvPr/>
        </p:nvCxnSpPr>
        <p:spPr>
          <a:xfrm>
            <a:off x="2362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Connector 241"/>
          <p:cNvCxnSpPr/>
          <p:nvPr/>
        </p:nvCxnSpPr>
        <p:spPr>
          <a:xfrm>
            <a:off x="2590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Connector 242"/>
          <p:cNvCxnSpPr/>
          <p:nvPr/>
        </p:nvCxnSpPr>
        <p:spPr>
          <a:xfrm>
            <a:off x="2819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Connector 243"/>
          <p:cNvCxnSpPr/>
          <p:nvPr/>
        </p:nvCxnSpPr>
        <p:spPr>
          <a:xfrm>
            <a:off x="3048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" name="Straight Connector 244"/>
          <p:cNvCxnSpPr/>
          <p:nvPr/>
        </p:nvCxnSpPr>
        <p:spPr>
          <a:xfrm>
            <a:off x="3276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Connector 245"/>
          <p:cNvCxnSpPr/>
          <p:nvPr/>
        </p:nvCxnSpPr>
        <p:spPr>
          <a:xfrm>
            <a:off x="3505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" name="Straight Connector 246"/>
          <p:cNvCxnSpPr/>
          <p:nvPr/>
        </p:nvCxnSpPr>
        <p:spPr>
          <a:xfrm>
            <a:off x="1905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8" name="Straight Connector 247"/>
          <p:cNvCxnSpPr/>
          <p:nvPr/>
        </p:nvCxnSpPr>
        <p:spPr>
          <a:xfrm>
            <a:off x="2133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9" name="Straight Connector 248"/>
          <p:cNvCxnSpPr/>
          <p:nvPr/>
        </p:nvCxnSpPr>
        <p:spPr>
          <a:xfrm>
            <a:off x="1905000" y="3886200"/>
            <a:ext cx="16002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" name="Straight Connector 254"/>
          <p:cNvCxnSpPr/>
          <p:nvPr/>
        </p:nvCxnSpPr>
        <p:spPr>
          <a:xfrm>
            <a:off x="1905000" y="3352800"/>
            <a:ext cx="16002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17" name="Table 1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642767"/>
              </p:ext>
            </p:extLst>
          </p:nvPr>
        </p:nvGraphicFramePr>
        <p:xfrm>
          <a:off x="304798" y="4780059"/>
          <a:ext cx="8610602" cy="767301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838201"/>
                <a:gridCol w="1143000"/>
                <a:gridCol w="1295400"/>
                <a:gridCol w="838200"/>
                <a:gridCol w="1295400"/>
                <a:gridCol w="1219200"/>
                <a:gridCol w="381000"/>
                <a:gridCol w="914400"/>
                <a:gridCol w="685801"/>
              </a:tblGrid>
              <a:tr h="401541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PS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INPUT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MEM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NS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OUTPUT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MEM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Pr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Delay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Pb</a:t>
                      </a:r>
                      <a:endParaRPr lang="en-US" sz="1800" dirty="0"/>
                    </a:p>
                  </a:txBody>
                  <a:tcPr/>
                </a:tc>
              </a:tr>
              <a:tr h="338593"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IDLE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DESIRE&gt;5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WAVE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Vo=WAVE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[2-5]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95%</a:t>
                      </a:r>
                      <a:endParaRPr lang="en-US" sz="1800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124" name="Straight Connector 123"/>
          <p:cNvCxnSpPr/>
          <p:nvPr/>
        </p:nvCxnSpPr>
        <p:spPr>
          <a:xfrm flipV="1">
            <a:off x="3505200" y="914400"/>
            <a:ext cx="0" cy="3657600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/>
          <p:cNvCxnSpPr/>
          <p:nvPr/>
        </p:nvCxnSpPr>
        <p:spPr>
          <a:xfrm>
            <a:off x="2971800" y="9950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/>
          <p:cNvCxnSpPr/>
          <p:nvPr/>
        </p:nvCxnSpPr>
        <p:spPr>
          <a:xfrm flipV="1">
            <a:off x="2971800" y="9950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/>
          <p:cNvCxnSpPr/>
          <p:nvPr/>
        </p:nvCxnSpPr>
        <p:spPr>
          <a:xfrm>
            <a:off x="3124200" y="14478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/>
          <p:cNvCxnSpPr/>
          <p:nvPr/>
        </p:nvCxnSpPr>
        <p:spPr>
          <a:xfrm>
            <a:off x="3124200" y="9906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61523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Rectangle 67"/>
          <p:cNvSpPr/>
          <p:nvPr/>
        </p:nvSpPr>
        <p:spPr>
          <a:xfrm>
            <a:off x="3505200" y="995065"/>
            <a:ext cx="1143000" cy="45273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sp>
        <p:nvSpPr>
          <p:cNvPr id="66" name="Rectangle 65"/>
          <p:cNvSpPr/>
          <p:nvPr/>
        </p:nvSpPr>
        <p:spPr>
          <a:xfrm>
            <a:off x="3505200" y="1528465"/>
            <a:ext cx="1143000" cy="45273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sp>
        <p:nvSpPr>
          <p:cNvPr id="132" name="Rectangle 131"/>
          <p:cNvSpPr/>
          <p:nvPr/>
        </p:nvSpPr>
        <p:spPr>
          <a:xfrm>
            <a:off x="3048000" y="990600"/>
            <a:ext cx="4572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cxnSp>
        <p:nvCxnSpPr>
          <p:cNvPr id="58" name="Straight Connector 57"/>
          <p:cNvCxnSpPr/>
          <p:nvPr/>
        </p:nvCxnSpPr>
        <p:spPr>
          <a:xfrm flipV="1">
            <a:off x="3048000" y="914400"/>
            <a:ext cx="0" cy="365760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76" name="Rectangle 75"/>
          <p:cNvSpPr/>
          <p:nvPr/>
        </p:nvSpPr>
        <p:spPr>
          <a:xfrm>
            <a:off x="1905000" y="2590800"/>
            <a:ext cx="16002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55" name="Rectangle 54"/>
          <p:cNvSpPr/>
          <p:nvPr/>
        </p:nvSpPr>
        <p:spPr>
          <a:xfrm>
            <a:off x="1905000" y="990600"/>
            <a:ext cx="1143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905000" y="4267200"/>
            <a:ext cx="59436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1905000" y="990600"/>
            <a:ext cx="0" cy="3276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81000" y="30435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Alice</a:t>
            </a:r>
            <a:endParaRPr lang="en-US" sz="2400" dirty="0"/>
          </a:p>
        </p:txBody>
      </p:sp>
      <p:sp>
        <p:nvSpPr>
          <p:cNvPr id="14" name="TextBox 13"/>
          <p:cNvSpPr txBox="1"/>
          <p:nvPr/>
        </p:nvSpPr>
        <p:spPr>
          <a:xfrm>
            <a:off x="457200" y="14433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Bob</a:t>
            </a:r>
            <a:endParaRPr lang="en-US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1262655" y="35769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16" name="TextBox 15"/>
          <p:cNvSpPr txBox="1"/>
          <p:nvPr/>
        </p:nvSpPr>
        <p:spPr>
          <a:xfrm>
            <a:off x="1262655" y="30480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17" name="TextBox 16"/>
          <p:cNvSpPr txBox="1"/>
          <p:nvPr/>
        </p:nvSpPr>
        <p:spPr>
          <a:xfrm>
            <a:off x="1295400" y="25908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1273365" y="19767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19" name="TextBox 18"/>
          <p:cNvSpPr txBox="1"/>
          <p:nvPr/>
        </p:nvSpPr>
        <p:spPr>
          <a:xfrm>
            <a:off x="1273365" y="14478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20" name="TextBox 19"/>
          <p:cNvSpPr txBox="1"/>
          <p:nvPr/>
        </p:nvSpPr>
        <p:spPr>
          <a:xfrm>
            <a:off x="1306110" y="9906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cxnSp>
        <p:nvCxnSpPr>
          <p:cNvPr id="43" name="Straight Connector 42"/>
          <p:cNvCxnSpPr/>
          <p:nvPr/>
        </p:nvCxnSpPr>
        <p:spPr>
          <a:xfrm>
            <a:off x="6477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6705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6934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7162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7391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7620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Rectangle 52"/>
          <p:cNvSpPr/>
          <p:nvPr/>
        </p:nvSpPr>
        <p:spPr>
          <a:xfrm>
            <a:off x="2590800" y="304800"/>
            <a:ext cx="20574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DESIRE = 6</a:t>
            </a:r>
            <a:endParaRPr lang="en-US" sz="2400" dirty="0"/>
          </a:p>
        </p:txBody>
      </p:sp>
      <p:sp>
        <p:nvSpPr>
          <p:cNvPr id="54" name="Rectangle 53"/>
          <p:cNvSpPr/>
          <p:nvPr/>
        </p:nvSpPr>
        <p:spPr>
          <a:xfrm>
            <a:off x="4876800" y="304800"/>
            <a:ext cx="2057400" cy="4572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APATHY = 5</a:t>
            </a:r>
            <a:endParaRPr lang="en-US" sz="2400" dirty="0"/>
          </a:p>
        </p:txBody>
      </p:sp>
      <p:cxnSp>
        <p:nvCxnSpPr>
          <p:cNvPr id="65" name="Straight Connector 64"/>
          <p:cNvCxnSpPr/>
          <p:nvPr/>
        </p:nvCxnSpPr>
        <p:spPr>
          <a:xfrm>
            <a:off x="3429000" y="9950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flipV="1">
            <a:off x="3429000" y="9950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 flipV="1">
            <a:off x="1981200" y="990600"/>
            <a:ext cx="9906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>
            <a:off x="1981200" y="1438869"/>
            <a:ext cx="990600" cy="1339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 flipV="1">
            <a:off x="1981200" y="2581868"/>
            <a:ext cx="1524000" cy="2679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 flipV="1">
            <a:off x="1981200" y="3039068"/>
            <a:ext cx="15240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/>
          <p:cNvCxnSpPr/>
          <p:nvPr/>
        </p:nvCxnSpPr>
        <p:spPr>
          <a:xfrm>
            <a:off x="1905000" y="1752600"/>
            <a:ext cx="16002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/>
          <p:cNvCxnSpPr/>
          <p:nvPr/>
        </p:nvCxnSpPr>
        <p:spPr>
          <a:xfrm flipH="1" flipV="1">
            <a:off x="3505200" y="1754833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/>
          <p:nvPr/>
        </p:nvCxnSpPr>
        <p:spPr>
          <a:xfrm flipV="1">
            <a:off x="3505200" y="15284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/>
          <p:nvPr/>
        </p:nvCxnSpPr>
        <p:spPr>
          <a:xfrm flipH="1" flipV="1">
            <a:off x="1905000" y="12214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/>
          <p:nvPr/>
        </p:nvCxnSpPr>
        <p:spPr>
          <a:xfrm flipV="1">
            <a:off x="1905000" y="9950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/>
          <p:cNvCxnSpPr/>
          <p:nvPr/>
        </p:nvCxnSpPr>
        <p:spPr>
          <a:xfrm flipH="1" flipV="1">
            <a:off x="1905000" y="28216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/>
          <p:cNvCxnSpPr/>
          <p:nvPr/>
        </p:nvCxnSpPr>
        <p:spPr>
          <a:xfrm flipV="1">
            <a:off x="1905000" y="25952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/>
          <p:cNvCxnSpPr/>
          <p:nvPr/>
        </p:nvCxnSpPr>
        <p:spPr>
          <a:xfrm>
            <a:off x="1905000" y="2286000"/>
            <a:ext cx="16002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Connector 228"/>
          <p:cNvCxnSpPr/>
          <p:nvPr/>
        </p:nvCxnSpPr>
        <p:spPr>
          <a:xfrm>
            <a:off x="5105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Connector 229"/>
          <p:cNvCxnSpPr/>
          <p:nvPr/>
        </p:nvCxnSpPr>
        <p:spPr>
          <a:xfrm>
            <a:off x="5334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Connector 230"/>
          <p:cNvCxnSpPr/>
          <p:nvPr/>
        </p:nvCxnSpPr>
        <p:spPr>
          <a:xfrm>
            <a:off x="5562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Connector 231"/>
          <p:cNvCxnSpPr/>
          <p:nvPr/>
        </p:nvCxnSpPr>
        <p:spPr>
          <a:xfrm>
            <a:off x="5791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Connector 232"/>
          <p:cNvCxnSpPr/>
          <p:nvPr/>
        </p:nvCxnSpPr>
        <p:spPr>
          <a:xfrm>
            <a:off x="6019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Connector 233"/>
          <p:cNvCxnSpPr/>
          <p:nvPr/>
        </p:nvCxnSpPr>
        <p:spPr>
          <a:xfrm>
            <a:off x="6248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Connector 234"/>
          <p:cNvCxnSpPr/>
          <p:nvPr/>
        </p:nvCxnSpPr>
        <p:spPr>
          <a:xfrm>
            <a:off x="3733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Connector 235"/>
          <p:cNvCxnSpPr/>
          <p:nvPr/>
        </p:nvCxnSpPr>
        <p:spPr>
          <a:xfrm>
            <a:off x="3962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Connector 236"/>
          <p:cNvCxnSpPr/>
          <p:nvPr/>
        </p:nvCxnSpPr>
        <p:spPr>
          <a:xfrm>
            <a:off x="4191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Connector 237"/>
          <p:cNvCxnSpPr/>
          <p:nvPr/>
        </p:nvCxnSpPr>
        <p:spPr>
          <a:xfrm>
            <a:off x="4419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Connector 238"/>
          <p:cNvCxnSpPr/>
          <p:nvPr/>
        </p:nvCxnSpPr>
        <p:spPr>
          <a:xfrm>
            <a:off x="4648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/>
          <p:cNvCxnSpPr/>
          <p:nvPr/>
        </p:nvCxnSpPr>
        <p:spPr>
          <a:xfrm>
            <a:off x="4876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" name="Straight Connector 240"/>
          <p:cNvCxnSpPr/>
          <p:nvPr/>
        </p:nvCxnSpPr>
        <p:spPr>
          <a:xfrm>
            <a:off x="2362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Connector 241"/>
          <p:cNvCxnSpPr/>
          <p:nvPr/>
        </p:nvCxnSpPr>
        <p:spPr>
          <a:xfrm>
            <a:off x="2590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Connector 242"/>
          <p:cNvCxnSpPr/>
          <p:nvPr/>
        </p:nvCxnSpPr>
        <p:spPr>
          <a:xfrm>
            <a:off x="2819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Connector 243"/>
          <p:cNvCxnSpPr/>
          <p:nvPr/>
        </p:nvCxnSpPr>
        <p:spPr>
          <a:xfrm>
            <a:off x="3048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" name="Straight Connector 244"/>
          <p:cNvCxnSpPr/>
          <p:nvPr/>
        </p:nvCxnSpPr>
        <p:spPr>
          <a:xfrm>
            <a:off x="3276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Connector 245"/>
          <p:cNvCxnSpPr/>
          <p:nvPr/>
        </p:nvCxnSpPr>
        <p:spPr>
          <a:xfrm>
            <a:off x="3505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" name="Straight Connector 246"/>
          <p:cNvCxnSpPr/>
          <p:nvPr/>
        </p:nvCxnSpPr>
        <p:spPr>
          <a:xfrm>
            <a:off x="1905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8" name="Straight Connector 247"/>
          <p:cNvCxnSpPr/>
          <p:nvPr/>
        </p:nvCxnSpPr>
        <p:spPr>
          <a:xfrm>
            <a:off x="2133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9" name="Straight Connector 248"/>
          <p:cNvCxnSpPr/>
          <p:nvPr/>
        </p:nvCxnSpPr>
        <p:spPr>
          <a:xfrm>
            <a:off x="1905000" y="3886200"/>
            <a:ext cx="16002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" name="Straight Connector 254"/>
          <p:cNvCxnSpPr/>
          <p:nvPr/>
        </p:nvCxnSpPr>
        <p:spPr>
          <a:xfrm>
            <a:off x="1905000" y="3352800"/>
            <a:ext cx="16002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/>
          <p:cNvCxnSpPr/>
          <p:nvPr/>
        </p:nvCxnSpPr>
        <p:spPr>
          <a:xfrm flipV="1">
            <a:off x="3505200" y="914400"/>
            <a:ext cx="0" cy="3657600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/>
          <p:cNvCxnSpPr/>
          <p:nvPr/>
        </p:nvCxnSpPr>
        <p:spPr>
          <a:xfrm>
            <a:off x="2971800" y="9950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/>
          <p:cNvCxnSpPr/>
          <p:nvPr/>
        </p:nvCxnSpPr>
        <p:spPr>
          <a:xfrm flipV="1">
            <a:off x="2971800" y="9950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/>
          <p:cNvCxnSpPr/>
          <p:nvPr/>
        </p:nvCxnSpPr>
        <p:spPr>
          <a:xfrm>
            <a:off x="3124200" y="14478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/>
          <p:cNvCxnSpPr/>
          <p:nvPr/>
        </p:nvCxnSpPr>
        <p:spPr>
          <a:xfrm>
            <a:off x="3124200" y="9906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69" name="Table 6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8152577"/>
              </p:ext>
            </p:extLst>
          </p:nvPr>
        </p:nvGraphicFramePr>
        <p:xfrm>
          <a:off x="304798" y="4770120"/>
          <a:ext cx="8610602" cy="1188720"/>
        </p:xfrm>
        <a:graphic>
          <a:graphicData uri="http://schemas.openxmlformats.org/drawingml/2006/table">
            <a:tbl>
              <a:tblPr firstRow="1" bandRow="1">
                <a:tableStyleId>{775DCB02-9BB8-47FD-8907-85C794F793BA}</a:tableStyleId>
              </a:tblPr>
              <a:tblGrid>
                <a:gridCol w="838201"/>
                <a:gridCol w="1143000"/>
                <a:gridCol w="1295400"/>
                <a:gridCol w="838200"/>
                <a:gridCol w="1295400"/>
                <a:gridCol w="1218291"/>
                <a:gridCol w="381000"/>
                <a:gridCol w="914400"/>
                <a:gridCol w="686710"/>
              </a:tblGrid>
              <a:tr h="457200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PS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INPUT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MEM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NS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OUTPUT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MEM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Pr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Delay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Pb</a:t>
                      </a:r>
                      <a:endParaRPr lang="en-US" sz="1800" dirty="0"/>
                    </a:p>
                  </a:txBody>
                  <a:tcPr/>
                </a:tc>
              </a:tr>
              <a:tr h="338593"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IDLE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Vi=WAVE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APATHY&lt;5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WAVE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Vo=WAVE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[2-5]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70%</a:t>
                      </a:r>
                      <a:endParaRPr lang="en-US" sz="1800" dirty="0"/>
                    </a:p>
                  </a:txBody>
                  <a:tcPr/>
                </a:tc>
              </a:tr>
              <a:tr h="338593"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IDLE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Vi=WAVE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APATHY&gt;=5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IDLE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APATHY--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[2-5]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585673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angle 63"/>
          <p:cNvSpPr/>
          <p:nvPr/>
        </p:nvSpPr>
        <p:spPr>
          <a:xfrm>
            <a:off x="3505200" y="995065"/>
            <a:ext cx="1143000" cy="45273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sp>
        <p:nvSpPr>
          <p:cNvPr id="69" name="Rectangle 68"/>
          <p:cNvSpPr/>
          <p:nvPr/>
        </p:nvSpPr>
        <p:spPr>
          <a:xfrm>
            <a:off x="3505200" y="1528465"/>
            <a:ext cx="1143000" cy="45273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sp>
        <p:nvSpPr>
          <p:cNvPr id="61" name="Rectangle 60"/>
          <p:cNvSpPr/>
          <p:nvPr/>
        </p:nvSpPr>
        <p:spPr>
          <a:xfrm>
            <a:off x="3048000" y="990600"/>
            <a:ext cx="4572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cxnSp>
        <p:nvCxnSpPr>
          <p:cNvPr id="58" name="Straight Connector 57"/>
          <p:cNvCxnSpPr/>
          <p:nvPr/>
        </p:nvCxnSpPr>
        <p:spPr>
          <a:xfrm flipV="1">
            <a:off x="3505200" y="914400"/>
            <a:ext cx="0" cy="365760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76" name="Rectangle 75"/>
          <p:cNvSpPr/>
          <p:nvPr/>
        </p:nvSpPr>
        <p:spPr>
          <a:xfrm>
            <a:off x="1905000" y="2590800"/>
            <a:ext cx="16002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55" name="Rectangle 54"/>
          <p:cNvSpPr/>
          <p:nvPr/>
        </p:nvSpPr>
        <p:spPr>
          <a:xfrm>
            <a:off x="1905000" y="990600"/>
            <a:ext cx="1143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905000" y="4267200"/>
            <a:ext cx="59436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1905000" y="990600"/>
            <a:ext cx="0" cy="3276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81000" y="30435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Alice</a:t>
            </a:r>
            <a:endParaRPr lang="en-US" sz="2400" dirty="0"/>
          </a:p>
        </p:txBody>
      </p:sp>
      <p:sp>
        <p:nvSpPr>
          <p:cNvPr id="14" name="TextBox 13"/>
          <p:cNvSpPr txBox="1"/>
          <p:nvPr/>
        </p:nvSpPr>
        <p:spPr>
          <a:xfrm>
            <a:off x="457200" y="14433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Bob</a:t>
            </a:r>
            <a:endParaRPr lang="en-US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1262655" y="35769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16" name="TextBox 15"/>
          <p:cNvSpPr txBox="1"/>
          <p:nvPr/>
        </p:nvSpPr>
        <p:spPr>
          <a:xfrm>
            <a:off x="1262655" y="30480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17" name="TextBox 16"/>
          <p:cNvSpPr txBox="1"/>
          <p:nvPr/>
        </p:nvSpPr>
        <p:spPr>
          <a:xfrm>
            <a:off x="1295400" y="25908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1273365" y="19767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19" name="TextBox 18"/>
          <p:cNvSpPr txBox="1"/>
          <p:nvPr/>
        </p:nvSpPr>
        <p:spPr>
          <a:xfrm>
            <a:off x="1273365" y="14478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20" name="TextBox 19"/>
          <p:cNvSpPr txBox="1"/>
          <p:nvPr/>
        </p:nvSpPr>
        <p:spPr>
          <a:xfrm>
            <a:off x="1306110" y="9906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cxnSp>
        <p:nvCxnSpPr>
          <p:cNvPr id="43" name="Straight Connector 42"/>
          <p:cNvCxnSpPr/>
          <p:nvPr/>
        </p:nvCxnSpPr>
        <p:spPr>
          <a:xfrm>
            <a:off x="6477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6705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6934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7162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7391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7620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Rectangle 52"/>
          <p:cNvSpPr/>
          <p:nvPr/>
        </p:nvSpPr>
        <p:spPr>
          <a:xfrm>
            <a:off x="2590800" y="304800"/>
            <a:ext cx="20574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DESIRE = 6</a:t>
            </a:r>
            <a:endParaRPr lang="en-US" sz="2400" dirty="0"/>
          </a:p>
        </p:txBody>
      </p:sp>
      <p:sp>
        <p:nvSpPr>
          <p:cNvPr id="54" name="Rectangle 53"/>
          <p:cNvSpPr/>
          <p:nvPr/>
        </p:nvSpPr>
        <p:spPr>
          <a:xfrm>
            <a:off x="4876800" y="304800"/>
            <a:ext cx="2057400" cy="4572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APATHY = 5</a:t>
            </a:r>
            <a:endParaRPr lang="en-US" sz="2400" dirty="0"/>
          </a:p>
        </p:txBody>
      </p:sp>
      <p:cxnSp>
        <p:nvCxnSpPr>
          <p:cNvPr id="65" name="Straight Connector 64"/>
          <p:cNvCxnSpPr/>
          <p:nvPr/>
        </p:nvCxnSpPr>
        <p:spPr>
          <a:xfrm>
            <a:off x="3429000" y="9950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flipV="1">
            <a:off x="3429000" y="9950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>
            <a:off x="1981200" y="999532"/>
            <a:ext cx="9906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>
            <a:off x="1981200" y="1438869"/>
            <a:ext cx="990600" cy="4465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 flipV="1">
            <a:off x="1981200" y="2581868"/>
            <a:ext cx="1524000" cy="2679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 flipV="1">
            <a:off x="1981200" y="3039068"/>
            <a:ext cx="15240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/>
          <p:cNvCxnSpPr/>
          <p:nvPr/>
        </p:nvCxnSpPr>
        <p:spPr>
          <a:xfrm>
            <a:off x="1905000" y="1752600"/>
            <a:ext cx="16002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/>
          <p:cNvCxnSpPr/>
          <p:nvPr/>
        </p:nvCxnSpPr>
        <p:spPr>
          <a:xfrm flipH="1" flipV="1">
            <a:off x="3505200" y="1754833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/>
          <p:nvPr/>
        </p:nvCxnSpPr>
        <p:spPr>
          <a:xfrm flipV="1">
            <a:off x="3505200" y="15284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/>
          <p:nvPr/>
        </p:nvCxnSpPr>
        <p:spPr>
          <a:xfrm flipH="1" flipV="1">
            <a:off x="1905000" y="12214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/>
          <p:nvPr/>
        </p:nvCxnSpPr>
        <p:spPr>
          <a:xfrm flipV="1">
            <a:off x="1905000" y="9950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/>
          <p:cNvCxnSpPr/>
          <p:nvPr/>
        </p:nvCxnSpPr>
        <p:spPr>
          <a:xfrm flipH="1" flipV="1">
            <a:off x="1905000" y="28216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/>
          <p:cNvCxnSpPr/>
          <p:nvPr/>
        </p:nvCxnSpPr>
        <p:spPr>
          <a:xfrm flipV="1">
            <a:off x="1905000" y="25952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/>
          <p:cNvCxnSpPr/>
          <p:nvPr/>
        </p:nvCxnSpPr>
        <p:spPr>
          <a:xfrm>
            <a:off x="1905000" y="2286000"/>
            <a:ext cx="16002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Connector 228"/>
          <p:cNvCxnSpPr/>
          <p:nvPr/>
        </p:nvCxnSpPr>
        <p:spPr>
          <a:xfrm>
            <a:off x="5105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Connector 229"/>
          <p:cNvCxnSpPr/>
          <p:nvPr/>
        </p:nvCxnSpPr>
        <p:spPr>
          <a:xfrm>
            <a:off x="5334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Connector 230"/>
          <p:cNvCxnSpPr/>
          <p:nvPr/>
        </p:nvCxnSpPr>
        <p:spPr>
          <a:xfrm>
            <a:off x="5562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Connector 231"/>
          <p:cNvCxnSpPr/>
          <p:nvPr/>
        </p:nvCxnSpPr>
        <p:spPr>
          <a:xfrm>
            <a:off x="5791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Connector 232"/>
          <p:cNvCxnSpPr/>
          <p:nvPr/>
        </p:nvCxnSpPr>
        <p:spPr>
          <a:xfrm>
            <a:off x="6019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Connector 233"/>
          <p:cNvCxnSpPr/>
          <p:nvPr/>
        </p:nvCxnSpPr>
        <p:spPr>
          <a:xfrm>
            <a:off x="6248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Connector 234"/>
          <p:cNvCxnSpPr/>
          <p:nvPr/>
        </p:nvCxnSpPr>
        <p:spPr>
          <a:xfrm>
            <a:off x="3733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Connector 235"/>
          <p:cNvCxnSpPr/>
          <p:nvPr/>
        </p:nvCxnSpPr>
        <p:spPr>
          <a:xfrm>
            <a:off x="3962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Connector 236"/>
          <p:cNvCxnSpPr/>
          <p:nvPr/>
        </p:nvCxnSpPr>
        <p:spPr>
          <a:xfrm>
            <a:off x="4191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Connector 237"/>
          <p:cNvCxnSpPr/>
          <p:nvPr/>
        </p:nvCxnSpPr>
        <p:spPr>
          <a:xfrm>
            <a:off x="4419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Connector 238"/>
          <p:cNvCxnSpPr/>
          <p:nvPr/>
        </p:nvCxnSpPr>
        <p:spPr>
          <a:xfrm>
            <a:off x="4648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/>
          <p:cNvCxnSpPr/>
          <p:nvPr/>
        </p:nvCxnSpPr>
        <p:spPr>
          <a:xfrm>
            <a:off x="4876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" name="Straight Connector 240"/>
          <p:cNvCxnSpPr/>
          <p:nvPr/>
        </p:nvCxnSpPr>
        <p:spPr>
          <a:xfrm>
            <a:off x="2362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Connector 241"/>
          <p:cNvCxnSpPr/>
          <p:nvPr/>
        </p:nvCxnSpPr>
        <p:spPr>
          <a:xfrm>
            <a:off x="2590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Connector 242"/>
          <p:cNvCxnSpPr/>
          <p:nvPr/>
        </p:nvCxnSpPr>
        <p:spPr>
          <a:xfrm>
            <a:off x="2819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Connector 243"/>
          <p:cNvCxnSpPr/>
          <p:nvPr/>
        </p:nvCxnSpPr>
        <p:spPr>
          <a:xfrm>
            <a:off x="3048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" name="Straight Connector 244"/>
          <p:cNvCxnSpPr/>
          <p:nvPr/>
        </p:nvCxnSpPr>
        <p:spPr>
          <a:xfrm>
            <a:off x="3276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Connector 245"/>
          <p:cNvCxnSpPr/>
          <p:nvPr/>
        </p:nvCxnSpPr>
        <p:spPr>
          <a:xfrm>
            <a:off x="3505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" name="Straight Connector 246"/>
          <p:cNvCxnSpPr/>
          <p:nvPr/>
        </p:nvCxnSpPr>
        <p:spPr>
          <a:xfrm>
            <a:off x="1905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8" name="Straight Connector 247"/>
          <p:cNvCxnSpPr/>
          <p:nvPr/>
        </p:nvCxnSpPr>
        <p:spPr>
          <a:xfrm>
            <a:off x="2133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9" name="Straight Connector 248"/>
          <p:cNvCxnSpPr/>
          <p:nvPr/>
        </p:nvCxnSpPr>
        <p:spPr>
          <a:xfrm>
            <a:off x="1905000" y="3886200"/>
            <a:ext cx="16002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" name="Straight Connector 254"/>
          <p:cNvCxnSpPr/>
          <p:nvPr/>
        </p:nvCxnSpPr>
        <p:spPr>
          <a:xfrm>
            <a:off x="1905000" y="3352800"/>
            <a:ext cx="16002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2971800" y="9950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 flipV="1">
            <a:off x="2971800" y="9950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3124200" y="14478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>
            <a:off x="3124200" y="9906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08636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angle 63"/>
          <p:cNvSpPr/>
          <p:nvPr/>
        </p:nvSpPr>
        <p:spPr>
          <a:xfrm>
            <a:off x="3505200" y="995065"/>
            <a:ext cx="1143000" cy="45273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sp>
        <p:nvSpPr>
          <p:cNvPr id="69" name="Rectangle 68"/>
          <p:cNvSpPr/>
          <p:nvPr/>
        </p:nvSpPr>
        <p:spPr>
          <a:xfrm>
            <a:off x="3505200" y="1528465"/>
            <a:ext cx="1143000" cy="45273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sp>
        <p:nvSpPr>
          <p:cNvPr id="61" name="Rectangle 60"/>
          <p:cNvSpPr/>
          <p:nvPr/>
        </p:nvSpPr>
        <p:spPr>
          <a:xfrm>
            <a:off x="3048000" y="990600"/>
            <a:ext cx="4572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cxnSp>
        <p:nvCxnSpPr>
          <p:cNvPr id="58" name="Straight Connector 57"/>
          <p:cNvCxnSpPr/>
          <p:nvPr/>
        </p:nvCxnSpPr>
        <p:spPr>
          <a:xfrm flipV="1">
            <a:off x="3505200" y="914400"/>
            <a:ext cx="0" cy="365760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76" name="Rectangle 75"/>
          <p:cNvSpPr/>
          <p:nvPr/>
        </p:nvSpPr>
        <p:spPr>
          <a:xfrm>
            <a:off x="1905000" y="2590800"/>
            <a:ext cx="16002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55" name="Rectangle 54"/>
          <p:cNvSpPr/>
          <p:nvPr/>
        </p:nvSpPr>
        <p:spPr>
          <a:xfrm>
            <a:off x="1905000" y="990600"/>
            <a:ext cx="1143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905000" y="4267200"/>
            <a:ext cx="59436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1905000" y="990600"/>
            <a:ext cx="0" cy="3276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81000" y="30435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Alice</a:t>
            </a:r>
            <a:endParaRPr lang="en-US" sz="2400" dirty="0"/>
          </a:p>
        </p:txBody>
      </p:sp>
      <p:sp>
        <p:nvSpPr>
          <p:cNvPr id="14" name="TextBox 13"/>
          <p:cNvSpPr txBox="1"/>
          <p:nvPr/>
        </p:nvSpPr>
        <p:spPr>
          <a:xfrm>
            <a:off x="457200" y="14433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Bob</a:t>
            </a:r>
            <a:endParaRPr lang="en-US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1262655" y="35769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16" name="TextBox 15"/>
          <p:cNvSpPr txBox="1"/>
          <p:nvPr/>
        </p:nvSpPr>
        <p:spPr>
          <a:xfrm>
            <a:off x="1262655" y="30480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17" name="TextBox 16"/>
          <p:cNvSpPr txBox="1"/>
          <p:nvPr/>
        </p:nvSpPr>
        <p:spPr>
          <a:xfrm>
            <a:off x="1295400" y="25908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1273365" y="19767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19" name="TextBox 18"/>
          <p:cNvSpPr txBox="1"/>
          <p:nvPr/>
        </p:nvSpPr>
        <p:spPr>
          <a:xfrm>
            <a:off x="1273365" y="14478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20" name="TextBox 19"/>
          <p:cNvSpPr txBox="1"/>
          <p:nvPr/>
        </p:nvSpPr>
        <p:spPr>
          <a:xfrm>
            <a:off x="1306110" y="9906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cxnSp>
        <p:nvCxnSpPr>
          <p:cNvPr id="43" name="Straight Connector 42"/>
          <p:cNvCxnSpPr/>
          <p:nvPr/>
        </p:nvCxnSpPr>
        <p:spPr>
          <a:xfrm>
            <a:off x="6477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6705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6934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7162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7391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7620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Rectangle 52"/>
          <p:cNvSpPr/>
          <p:nvPr/>
        </p:nvSpPr>
        <p:spPr>
          <a:xfrm>
            <a:off x="2590800" y="304800"/>
            <a:ext cx="20574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DESIRE = 6</a:t>
            </a:r>
            <a:endParaRPr lang="en-US" sz="2400" dirty="0"/>
          </a:p>
        </p:txBody>
      </p:sp>
      <p:sp>
        <p:nvSpPr>
          <p:cNvPr id="54" name="Rectangle 53"/>
          <p:cNvSpPr/>
          <p:nvPr/>
        </p:nvSpPr>
        <p:spPr>
          <a:xfrm>
            <a:off x="4876800" y="304800"/>
            <a:ext cx="2057400" cy="4572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APATHY = 5</a:t>
            </a:r>
            <a:endParaRPr lang="en-US" sz="2400" dirty="0"/>
          </a:p>
        </p:txBody>
      </p:sp>
      <p:cxnSp>
        <p:nvCxnSpPr>
          <p:cNvPr id="65" name="Straight Connector 64"/>
          <p:cNvCxnSpPr/>
          <p:nvPr/>
        </p:nvCxnSpPr>
        <p:spPr>
          <a:xfrm>
            <a:off x="3429000" y="9950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flipV="1">
            <a:off x="3429000" y="9950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>
            <a:off x="1981200" y="999532"/>
            <a:ext cx="9906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>
            <a:off x="1981200" y="1438869"/>
            <a:ext cx="990600" cy="4465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 flipV="1">
            <a:off x="1981200" y="2581868"/>
            <a:ext cx="1524000" cy="2679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 flipV="1">
            <a:off x="1981200" y="3039068"/>
            <a:ext cx="15240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/>
          <p:cNvCxnSpPr/>
          <p:nvPr/>
        </p:nvCxnSpPr>
        <p:spPr>
          <a:xfrm>
            <a:off x="1905000" y="1752600"/>
            <a:ext cx="16002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/>
          <p:cNvCxnSpPr/>
          <p:nvPr/>
        </p:nvCxnSpPr>
        <p:spPr>
          <a:xfrm flipH="1" flipV="1">
            <a:off x="3505200" y="1754833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/>
          <p:nvPr/>
        </p:nvCxnSpPr>
        <p:spPr>
          <a:xfrm flipV="1">
            <a:off x="3505200" y="15284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/>
          <p:nvPr/>
        </p:nvCxnSpPr>
        <p:spPr>
          <a:xfrm flipH="1" flipV="1">
            <a:off x="1905000" y="12214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/>
          <p:nvPr/>
        </p:nvCxnSpPr>
        <p:spPr>
          <a:xfrm flipV="1">
            <a:off x="1905000" y="9950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/>
          <p:cNvCxnSpPr/>
          <p:nvPr/>
        </p:nvCxnSpPr>
        <p:spPr>
          <a:xfrm flipH="1" flipV="1">
            <a:off x="1905000" y="28216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/>
          <p:cNvCxnSpPr/>
          <p:nvPr/>
        </p:nvCxnSpPr>
        <p:spPr>
          <a:xfrm flipV="1">
            <a:off x="1905000" y="25952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/>
          <p:cNvCxnSpPr/>
          <p:nvPr/>
        </p:nvCxnSpPr>
        <p:spPr>
          <a:xfrm>
            <a:off x="1905000" y="2286000"/>
            <a:ext cx="16002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Connector 228"/>
          <p:cNvCxnSpPr/>
          <p:nvPr/>
        </p:nvCxnSpPr>
        <p:spPr>
          <a:xfrm>
            <a:off x="5105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Connector 229"/>
          <p:cNvCxnSpPr/>
          <p:nvPr/>
        </p:nvCxnSpPr>
        <p:spPr>
          <a:xfrm>
            <a:off x="5334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Connector 230"/>
          <p:cNvCxnSpPr/>
          <p:nvPr/>
        </p:nvCxnSpPr>
        <p:spPr>
          <a:xfrm>
            <a:off x="5562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Connector 231"/>
          <p:cNvCxnSpPr/>
          <p:nvPr/>
        </p:nvCxnSpPr>
        <p:spPr>
          <a:xfrm>
            <a:off x="5791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Connector 232"/>
          <p:cNvCxnSpPr/>
          <p:nvPr/>
        </p:nvCxnSpPr>
        <p:spPr>
          <a:xfrm>
            <a:off x="6019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Connector 233"/>
          <p:cNvCxnSpPr/>
          <p:nvPr/>
        </p:nvCxnSpPr>
        <p:spPr>
          <a:xfrm>
            <a:off x="6248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Connector 234"/>
          <p:cNvCxnSpPr/>
          <p:nvPr/>
        </p:nvCxnSpPr>
        <p:spPr>
          <a:xfrm>
            <a:off x="3733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Connector 235"/>
          <p:cNvCxnSpPr/>
          <p:nvPr/>
        </p:nvCxnSpPr>
        <p:spPr>
          <a:xfrm>
            <a:off x="3962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Connector 236"/>
          <p:cNvCxnSpPr/>
          <p:nvPr/>
        </p:nvCxnSpPr>
        <p:spPr>
          <a:xfrm>
            <a:off x="4191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Connector 237"/>
          <p:cNvCxnSpPr/>
          <p:nvPr/>
        </p:nvCxnSpPr>
        <p:spPr>
          <a:xfrm>
            <a:off x="4419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Connector 238"/>
          <p:cNvCxnSpPr/>
          <p:nvPr/>
        </p:nvCxnSpPr>
        <p:spPr>
          <a:xfrm>
            <a:off x="4648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/>
          <p:cNvCxnSpPr/>
          <p:nvPr/>
        </p:nvCxnSpPr>
        <p:spPr>
          <a:xfrm>
            <a:off x="4876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" name="Straight Connector 240"/>
          <p:cNvCxnSpPr/>
          <p:nvPr/>
        </p:nvCxnSpPr>
        <p:spPr>
          <a:xfrm>
            <a:off x="2362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Connector 241"/>
          <p:cNvCxnSpPr/>
          <p:nvPr/>
        </p:nvCxnSpPr>
        <p:spPr>
          <a:xfrm>
            <a:off x="2590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Connector 242"/>
          <p:cNvCxnSpPr/>
          <p:nvPr/>
        </p:nvCxnSpPr>
        <p:spPr>
          <a:xfrm>
            <a:off x="2819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Connector 243"/>
          <p:cNvCxnSpPr/>
          <p:nvPr/>
        </p:nvCxnSpPr>
        <p:spPr>
          <a:xfrm>
            <a:off x="3048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" name="Straight Connector 244"/>
          <p:cNvCxnSpPr/>
          <p:nvPr/>
        </p:nvCxnSpPr>
        <p:spPr>
          <a:xfrm>
            <a:off x="3276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Connector 245"/>
          <p:cNvCxnSpPr/>
          <p:nvPr/>
        </p:nvCxnSpPr>
        <p:spPr>
          <a:xfrm>
            <a:off x="3505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" name="Straight Connector 246"/>
          <p:cNvCxnSpPr/>
          <p:nvPr/>
        </p:nvCxnSpPr>
        <p:spPr>
          <a:xfrm>
            <a:off x="1905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8" name="Straight Connector 247"/>
          <p:cNvCxnSpPr/>
          <p:nvPr/>
        </p:nvCxnSpPr>
        <p:spPr>
          <a:xfrm>
            <a:off x="2133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9" name="Straight Connector 248"/>
          <p:cNvCxnSpPr/>
          <p:nvPr/>
        </p:nvCxnSpPr>
        <p:spPr>
          <a:xfrm>
            <a:off x="1905000" y="3886200"/>
            <a:ext cx="16002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" name="Straight Connector 254"/>
          <p:cNvCxnSpPr/>
          <p:nvPr/>
        </p:nvCxnSpPr>
        <p:spPr>
          <a:xfrm>
            <a:off x="1905000" y="3352800"/>
            <a:ext cx="16002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2971800" y="9950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 flipV="1">
            <a:off x="2971800" y="9950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3124200" y="14478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>
            <a:off x="3124200" y="9906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70" name="Table 6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9968672"/>
              </p:ext>
            </p:extLst>
          </p:nvPr>
        </p:nvGraphicFramePr>
        <p:xfrm>
          <a:off x="304798" y="4800600"/>
          <a:ext cx="8610602" cy="1163541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838201"/>
                <a:gridCol w="1143000"/>
                <a:gridCol w="1295400"/>
                <a:gridCol w="838200"/>
                <a:gridCol w="1295400"/>
                <a:gridCol w="1219200"/>
                <a:gridCol w="381000"/>
                <a:gridCol w="914400"/>
                <a:gridCol w="685801"/>
              </a:tblGrid>
              <a:tr h="432021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PS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INPUT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MEM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NS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OUTPUT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MEM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Pr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Delay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Pb</a:t>
                      </a:r>
                      <a:endParaRPr lang="en-US" sz="1800" dirty="0"/>
                    </a:p>
                  </a:txBody>
                  <a:tcPr/>
                </a:tc>
              </a:tr>
              <a:tr h="338593"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WAVE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Vi=WAVE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SPEAK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Ao</a:t>
                      </a:r>
                      <a:r>
                        <a:rPr lang="en-US" sz="1800" dirty="0" smtClean="0"/>
                        <a:t>=HELLO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DESIRE++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1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[2-5]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</a:tr>
              <a:tr h="338593"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WAVE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IDLE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Vo=SAD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DESIRE--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2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[5-10]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715580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76"/>
          <p:cNvSpPr/>
          <p:nvPr/>
        </p:nvSpPr>
        <p:spPr>
          <a:xfrm>
            <a:off x="5791200" y="995065"/>
            <a:ext cx="1143000" cy="45273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81" name="Rectangle 80"/>
          <p:cNvSpPr/>
          <p:nvPr/>
        </p:nvSpPr>
        <p:spPr>
          <a:xfrm>
            <a:off x="5791200" y="1528465"/>
            <a:ext cx="1143000" cy="45273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SAD</a:t>
            </a:r>
            <a:endParaRPr lang="en-US" sz="2400" dirty="0"/>
          </a:p>
        </p:txBody>
      </p:sp>
      <p:sp>
        <p:nvSpPr>
          <p:cNvPr id="148" name="Rectangle 147"/>
          <p:cNvSpPr/>
          <p:nvPr/>
        </p:nvSpPr>
        <p:spPr>
          <a:xfrm>
            <a:off x="3048000" y="990600"/>
            <a:ext cx="4572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cxnSp>
        <p:nvCxnSpPr>
          <p:cNvPr id="58" name="Straight Connector 57"/>
          <p:cNvCxnSpPr/>
          <p:nvPr/>
        </p:nvCxnSpPr>
        <p:spPr>
          <a:xfrm flipV="1">
            <a:off x="3505200" y="914400"/>
            <a:ext cx="0" cy="365760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76" name="Rectangle 75"/>
          <p:cNvSpPr/>
          <p:nvPr/>
        </p:nvSpPr>
        <p:spPr>
          <a:xfrm>
            <a:off x="1905000" y="2590800"/>
            <a:ext cx="16002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cxnSp>
        <p:nvCxnSpPr>
          <p:cNvPr id="61" name="Straight Connector 60"/>
          <p:cNvCxnSpPr/>
          <p:nvPr/>
        </p:nvCxnSpPr>
        <p:spPr>
          <a:xfrm flipV="1">
            <a:off x="5791200" y="914400"/>
            <a:ext cx="0" cy="3657600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Rectangle 54"/>
          <p:cNvSpPr/>
          <p:nvPr/>
        </p:nvSpPr>
        <p:spPr>
          <a:xfrm>
            <a:off x="1905000" y="990600"/>
            <a:ext cx="1143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63" name="Rectangle 62"/>
          <p:cNvSpPr/>
          <p:nvPr/>
        </p:nvSpPr>
        <p:spPr>
          <a:xfrm>
            <a:off x="3505200" y="995066"/>
            <a:ext cx="2286000" cy="4527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905000" y="4267200"/>
            <a:ext cx="59436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1905000" y="990600"/>
            <a:ext cx="0" cy="3276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81000" y="30435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Alice</a:t>
            </a:r>
            <a:endParaRPr lang="en-US" sz="2400" dirty="0"/>
          </a:p>
        </p:txBody>
      </p:sp>
      <p:sp>
        <p:nvSpPr>
          <p:cNvPr id="14" name="TextBox 13"/>
          <p:cNvSpPr txBox="1"/>
          <p:nvPr/>
        </p:nvSpPr>
        <p:spPr>
          <a:xfrm>
            <a:off x="457200" y="14433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Bob</a:t>
            </a:r>
            <a:endParaRPr lang="en-US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1262655" y="35769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16" name="TextBox 15"/>
          <p:cNvSpPr txBox="1"/>
          <p:nvPr/>
        </p:nvSpPr>
        <p:spPr>
          <a:xfrm>
            <a:off x="1262655" y="30480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17" name="TextBox 16"/>
          <p:cNvSpPr txBox="1"/>
          <p:nvPr/>
        </p:nvSpPr>
        <p:spPr>
          <a:xfrm>
            <a:off x="1295400" y="25908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1273365" y="19767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19" name="TextBox 18"/>
          <p:cNvSpPr txBox="1"/>
          <p:nvPr/>
        </p:nvSpPr>
        <p:spPr>
          <a:xfrm>
            <a:off x="1273365" y="14478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20" name="TextBox 19"/>
          <p:cNvSpPr txBox="1"/>
          <p:nvPr/>
        </p:nvSpPr>
        <p:spPr>
          <a:xfrm>
            <a:off x="1306110" y="9906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cxnSp>
        <p:nvCxnSpPr>
          <p:cNvPr id="43" name="Straight Connector 42"/>
          <p:cNvCxnSpPr/>
          <p:nvPr/>
        </p:nvCxnSpPr>
        <p:spPr>
          <a:xfrm>
            <a:off x="6477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6705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6934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7162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7391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7620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Rectangle 52"/>
          <p:cNvSpPr/>
          <p:nvPr/>
        </p:nvSpPr>
        <p:spPr>
          <a:xfrm>
            <a:off x="2590800" y="304800"/>
            <a:ext cx="20574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DESIRE = 6</a:t>
            </a:r>
            <a:endParaRPr lang="en-US" sz="2400" dirty="0"/>
          </a:p>
        </p:txBody>
      </p:sp>
      <p:sp>
        <p:nvSpPr>
          <p:cNvPr id="54" name="Rectangle 53"/>
          <p:cNvSpPr/>
          <p:nvPr/>
        </p:nvSpPr>
        <p:spPr>
          <a:xfrm>
            <a:off x="4876800" y="304800"/>
            <a:ext cx="2057400" cy="4572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APATHY = 5</a:t>
            </a:r>
            <a:endParaRPr lang="en-US" sz="2400" dirty="0"/>
          </a:p>
        </p:txBody>
      </p:sp>
      <p:cxnSp>
        <p:nvCxnSpPr>
          <p:cNvPr id="65" name="Straight Connector 64"/>
          <p:cNvCxnSpPr/>
          <p:nvPr/>
        </p:nvCxnSpPr>
        <p:spPr>
          <a:xfrm>
            <a:off x="3429000" y="9950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flipV="1">
            <a:off x="3429000" y="9950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5715000" y="9906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 flipV="1">
            <a:off x="5715000" y="9906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 flipV="1">
            <a:off x="1981200" y="990600"/>
            <a:ext cx="9906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>
            <a:off x="1981200" y="1438869"/>
            <a:ext cx="990600" cy="1339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 flipV="1">
            <a:off x="3581400" y="1443334"/>
            <a:ext cx="2133600" cy="1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 flipV="1">
            <a:off x="3581400" y="995066"/>
            <a:ext cx="2133600" cy="446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 flipV="1">
            <a:off x="1981200" y="2581868"/>
            <a:ext cx="1524000" cy="2679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>
            <a:off x="1981200" y="3056932"/>
            <a:ext cx="15240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7" name="Rectangle 106"/>
          <p:cNvSpPr/>
          <p:nvPr/>
        </p:nvSpPr>
        <p:spPr>
          <a:xfrm>
            <a:off x="3505200" y="1528465"/>
            <a:ext cx="2286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119" name="Straight Connector 118"/>
          <p:cNvCxnSpPr>
            <a:endCxn id="107" idx="1"/>
          </p:cNvCxnSpPr>
          <p:nvPr/>
        </p:nvCxnSpPr>
        <p:spPr>
          <a:xfrm>
            <a:off x="1905000" y="1752600"/>
            <a:ext cx="16002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/>
          <p:cNvCxnSpPr/>
          <p:nvPr/>
        </p:nvCxnSpPr>
        <p:spPr>
          <a:xfrm flipV="1">
            <a:off x="3581400" y="1528465"/>
            <a:ext cx="2133600" cy="44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/>
          <p:nvPr/>
        </p:nvCxnSpPr>
        <p:spPr>
          <a:xfrm>
            <a:off x="3581400" y="1981200"/>
            <a:ext cx="2133600" cy="1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/>
          <p:cNvCxnSpPr>
            <a:endCxn id="107" idx="1"/>
          </p:cNvCxnSpPr>
          <p:nvPr/>
        </p:nvCxnSpPr>
        <p:spPr>
          <a:xfrm flipH="1" flipV="1">
            <a:off x="3505200" y="1754833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>
            <a:stCxn id="107" idx="1"/>
          </p:cNvCxnSpPr>
          <p:nvPr/>
        </p:nvCxnSpPr>
        <p:spPr>
          <a:xfrm flipV="1">
            <a:off x="3505200" y="15284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/>
          <p:nvPr/>
        </p:nvCxnSpPr>
        <p:spPr>
          <a:xfrm flipH="1" flipV="1">
            <a:off x="1905000" y="12214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/>
          <p:nvPr/>
        </p:nvCxnSpPr>
        <p:spPr>
          <a:xfrm flipV="1">
            <a:off x="1905000" y="9950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/>
          <p:cNvCxnSpPr/>
          <p:nvPr/>
        </p:nvCxnSpPr>
        <p:spPr>
          <a:xfrm flipH="1" flipV="1">
            <a:off x="1905000" y="28216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/>
          <p:cNvCxnSpPr/>
          <p:nvPr/>
        </p:nvCxnSpPr>
        <p:spPr>
          <a:xfrm flipV="1">
            <a:off x="1905000" y="25952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/>
          <p:cNvCxnSpPr/>
          <p:nvPr/>
        </p:nvCxnSpPr>
        <p:spPr>
          <a:xfrm>
            <a:off x="1905000" y="2286000"/>
            <a:ext cx="38862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Connector 228"/>
          <p:cNvCxnSpPr/>
          <p:nvPr/>
        </p:nvCxnSpPr>
        <p:spPr>
          <a:xfrm>
            <a:off x="5105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Connector 229"/>
          <p:cNvCxnSpPr/>
          <p:nvPr/>
        </p:nvCxnSpPr>
        <p:spPr>
          <a:xfrm>
            <a:off x="5334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Connector 230"/>
          <p:cNvCxnSpPr/>
          <p:nvPr/>
        </p:nvCxnSpPr>
        <p:spPr>
          <a:xfrm>
            <a:off x="5562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Connector 231"/>
          <p:cNvCxnSpPr/>
          <p:nvPr/>
        </p:nvCxnSpPr>
        <p:spPr>
          <a:xfrm>
            <a:off x="5791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Connector 232"/>
          <p:cNvCxnSpPr/>
          <p:nvPr/>
        </p:nvCxnSpPr>
        <p:spPr>
          <a:xfrm>
            <a:off x="6019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Connector 233"/>
          <p:cNvCxnSpPr/>
          <p:nvPr/>
        </p:nvCxnSpPr>
        <p:spPr>
          <a:xfrm>
            <a:off x="6248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Connector 234"/>
          <p:cNvCxnSpPr/>
          <p:nvPr/>
        </p:nvCxnSpPr>
        <p:spPr>
          <a:xfrm>
            <a:off x="3733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Connector 235"/>
          <p:cNvCxnSpPr/>
          <p:nvPr/>
        </p:nvCxnSpPr>
        <p:spPr>
          <a:xfrm>
            <a:off x="3962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Connector 236"/>
          <p:cNvCxnSpPr/>
          <p:nvPr/>
        </p:nvCxnSpPr>
        <p:spPr>
          <a:xfrm>
            <a:off x="4191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Connector 237"/>
          <p:cNvCxnSpPr/>
          <p:nvPr/>
        </p:nvCxnSpPr>
        <p:spPr>
          <a:xfrm>
            <a:off x="4419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Connector 238"/>
          <p:cNvCxnSpPr/>
          <p:nvPr/>
        </p:nvCxnSpPr>
        <p:spPr>
          <a:xfrm>
            <a:off x="4648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/>
          <p:cNvCxnSpPr/>
          <p:nvPr/>
        </p:nvCxnSpPr>
        <p:spPr>
          <a:xfrm>
            <a:off x="4876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" name="Straight Connector 240"/>
          <p:cNvCxnSpPr/>
          <p:nvPr/>
        </p:nvCxnSpPr>
        <p:spPr>
          <a:xfrm>
            <a:off x="2362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Connector 241"/>
          <p:cNvCxnSpPr/>
          <p:nvPr/>
        </p:nvCxnSpPr>
        <p:spPr>
          <a:xfrm>
            <a:off x="2590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Connector 242"/>
          <p:cNvCxnSpPr/>
          <p:nvPr/>
        </p:nvCxnSpPr>
        <p:spPr>
          <a:xfrm>
            <a:off x="2819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Connector 243"/>
          <p:cNvCxnSpPr/>
          <p:nvPr/>
        </p:nvCxnSpPr>
        <p:spPr>
          <a:xfrm>
            <a:off x="3048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" name="Straight Connector 244"/>
          <p:cNvCxnSpPr/>
          <p:nvPr/>
        </p:nvCxnSpPr>
        <p:spPr>
          <a:xfrm>
            <a:off x="3276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Connector 245"/>
          <p:cNvCxnSpPr/>
          <p:nvPr/>
        </p:nvCxnSpPr>
        <p:spPr>
          <a:xfrm>
            <a:off x="3505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" name="Straight Connector 246"/>
          <p:cNvCxnSpPr/>
          <p:nvPr/>
        </p:nvCxnSpPr>
        <p:spPr>
          <a:xfrm>
            <a:off x="1905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8" name="Straight Connector 247"/>
          <p:cNvCxnSpPr/>
          <p:nvPr/>
        </p:nvCxnSpPr>
        <p:spPr>
          <a:xfrm>
            <a:off x="2133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9" name="Straight Connector 248"/>
          <p:cNvCxnSpPr/>
          <p:nvPr/>
        </p:nvCxnSpPr>
        <p:spPr>
          <a:xfrm>
            <a:off x="1905000" y="3886200"/>
            <a:ext cx="1600200" cy="2233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" name="Straight Connector 254"/>
          <p:cNvCxnSpPr/>
          <p:nvPr/>
        </p:nvCxnSpPr>
        <p:spPr>
          <a:xfrm flipV="1">
            <a:off x="1905000" y="3350568"/>
            <a:ext cx="1600200" cy="2232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14" name="Table 1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9786550"/>
              </p:ext>
            </p:extLst>
          </p:nvPr>
        </p:nvGraphicFramePr>
        <p:xfrm>
          <a:off x="304798" y="4800600"/>
          <a:ext cx="8610602" cy="1163541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838201"/>
                <a:gridCol w="1143000"/>
                <a:gridCol w="1295400"/>
                <a:gridCol w="838200"/>
                <a:gridCol w="1295400"/>
                <a:gridCol w="1219200"/>
                <a:gridCol w="381000"/>
                <a:gridCol w="914400"/>
                <a:gridCol w="685801"/>
              </a:tblGrid>
              <a:tr h="432021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PS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INPUT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MEM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NS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OUTPUT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MEM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Pr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Delay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Pb</a:t>
                      </a:r>
                      <a:endParaRPr lang="en-US" sz="1800" dirty="0"/>
                    </a:p>
                  </a:txBody>
                  <a:tcPr/>
                </a:tc>
              </a:tr>
              <a:tr h="338593"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WAVE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Vi=WAVE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SPEAK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Ao</a:t>
                      </a:r>
                      <a:r>
                        <a:rPr lang="en-US" sz="1800" dirty="0" smtClean="0"/>
                        <a:t>=HELLO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DESIRE++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1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[2-5]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</a:tr>
              <a:tr h="338593"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WAVE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IDLE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Vo=SAD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DESIRE--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2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[5-10]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151" name="Straight Connector 150"/>
          <p:cNvCxnSpPr/>
          <p:nvPr/>
        </p:nvCxnSpPr>
        <p:spPr>
          <a:xfrm>
            <a:off x="2971800" y="9950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/>
          <p:cNvCxnSpPr/>
          <p:nvPr/>
        </p:nvCxnSpPr>
        <p:spPr>
          <a:xfrm flipV="1">
            <a:off x="2971800" y="9950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/>
          <p:cNvCxnSpPr/>
          <p:nvPr/>
        </p:nvCxnSpPr>
        <p:spPr>
          <a:xfrm>
            <a:off x="3124200" y="14478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/>
          <p:cNvCxnSpPr/>
          <p:nvPr/>
        </p:nvCxnSpPr>
        <p:spPr>
          <a:xfrm>
            <a:off x="3124200" y="9906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>
            <a:off x="5715000" y="15240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 flipV="1">
            <a:off x="5715000" y="15240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21892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76"/>
          <p:cNvSpPr/>
          <p:nvPr/>
        </p:nvSpPr>
        <p:spPr>
          <a:xfrm>
            <a:off x="5791200" y="995065"/>
            <a:ext cx="1143000" cy="45273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81" name="Rectangle 80"/>
          <p:cNvSpPr/>
          <p:nvPr/>
        </p:nvSpPr>
        <p:spPr>
          <a:xfrm>
            <a:off x="5791200" y="1528465"/>
            <a:ext cx="1143000" cy="45273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SAD</a:t>
            </a:r>
            <a:endParaRPr lang="en-US" sz="2400" dirty="0"/>
          </a:p>
        </p:txBody>
      </p:sp>
      <p:sp>
        <p:nvSpPr>
          <p:cNvPr id="148" name="Rectangle 147"/>
          <p:cNvSpPr/>
          <p:nvPr/>
        </p:nvSpPr>
        <p:spPr>
          <a:xfrm>
            <a:off x="3048000" y="990600"/>
            <a:ext cx="4572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cxnSp>
        <p:nvCxnSpPr>
          <p:cNvPr id="58" name="Straight Connector 57"/>
          <p:cNvCxnSpPr/>
          <p:nvPr/>
        </p:nvCxnSpPr>
        <p:spPr>
          <a:xfrm flipV="1">
            <a:off x="3505200" y="914400"/>
            <a:ext cx="0" cy="365760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76" name="Rectangle 75"/>
          <p:cNvSpPr/>
          <p:nvPr/>
        </p:nvSpPr>
        <p:spPr>
          <a:xfrm>
            <a:off x="1905000" y="2590800"/>
            <a:ext cx="16002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cxnSp>
        <p:nvCxnSpPr>
          <p:cNvPr id="61" name="Straight Connector 60"/>
          <p:cNvCxnSpPr/>
          <p:nvPr/>
        </p:nvCxnSpPr>
        <p:spPr>
          <a:xfrm flipV="1">
            <a:off x="5791200" y="914400"/>
            <a:ext cx="0" cy="3657600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Rectangle 54"/>
          <p:cNvSpPr/>
          <p:nvPr/>
        </p:nvSpPr>
        <p:spPr>
          <a:xfrm>
            <a:off x="1905000" y="990600"/>
            <a:ext cx="1143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63" name="Rectangle 62"/>
          <p:cNvSpPr/>
          <p:nvPr/>
        </p:nvSpPr>
        <p:spPr>
          <a:xfrm>
            <a:off x="3505200" y="995066"/>
            <a:ext cx="2286000" cy="4527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905000" y="4267200"/>
            <a:ext cx="59436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1905000" y="990600"/>
            <a:ext cx="0" cy="3276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81000" y="30435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Alice</a:t>
            </a:r>
            <a:endParaRPr lang="en-US" sz="2400" dirty="0"/>
          </a:p>
        </p:txBody>
      </p:sp>
      <p:sp>
        <p:nvSpPr>
          <p:cNvPr id="14" name="TextBox 13"/>
          <p:cNvSpPr txBox="1"/>
          <p:nvPr/>
        </p:nvSpPr>
        <p:spPr>
          <a:xfrm>
            <a:off x="457200" y="14433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Bob</a:t>
            </a:r>
            <a:endParaRPr lang="en-US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1262655" y="35769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16" name="TextBox 15"/>
          <p:cNvSpPr txBox="1"/>
          <p:nvPr/>
        </p:nvSpPr>
        <p:spPr>
          <a:xfrm>
            <a:off x="1262655" y="30480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17" name="TextBox 16"/>
          <p:cNvSpPr txBox="1"/>
          <p:nvPr/>
        </p:nvSpPr>
        <p:spPr>
          <a:xfrm>
            <a:off x="1295400" y="25908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1273365" y="19767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19" name="TextBox 18"/>
          <p:cNvSpPr txBox="1"/>
          <p:nvPr/>
        </p:nvSpPr>
        <p:spPr>
          <a:xfrm>
            <a:off x="1273365" y="14478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20" name="TextBox 19"/>
          <p:cNvSpPr txBox="1"/>
          <p:nvPr/>
        </p:nvSpPr>
        <p:spPr>
          <a:xfrm>
            <a:off x="1306110" y="9906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cxnSp>
        <p:nvCxnSpPr>
          <p:cNvPr id="43" name="Straight Connector 42"/>
          <p:cNvCxnSpPr/>
          <p:nvPr/>
        </p:nvCxnSpPr>
        <p:spPr>
          <a:xfrm>
            <a:off x="6477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6705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6934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7162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7391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7620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Rectangle 52"/>
          <p:cNvSpPr/>
          <p:nvPr/>
        </p:nvSpPr>
        <p:spPr>
          <a:xfrm>
            <a:off x="2590800" y="304800"/>
            <a:ext cx="20574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DESIRE = 6</a:t>
            </a:r>
            <a:endParaRPr lang="en-US" sz="2400" dirty="0"/>
          </a:p>
        </p:txBody>
      </p:sp>
      <p:sp>
        <p:nvSpPr>
          <p:cNvPr id="54" name="Rectangle 53"/>
          <p:cNvSpPr/>
          <p:nvPr/>
        </p:nvSpPr>
        <p:spPr>
          <a:xfrm>
            <a:off x="4876800" y="304800"/>
            <a:ext cx="2057400" cy="4572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APATHY = 5</a:t>
            </a:r>
            <a:endParaRPr lang="en-US" sz="2400" dirty="0"/>
          </a:p>
        </p:txBody>
      </p:sp>
      <p:cxnSp>
        <p:nvCxnSpPr>
          <p:cNvPr id="65" name="Straight Connector 64"/>
          <p:cNvCxnSpPr/>
          <p:nvPr/>
        </p:nvCxnSpPr>
        <p:spPr>
          <a:xfrm>
            <a:off x="3429000" y="9950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flipV="1">
            <a:off x="3429000" y="9950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5715000" y="9906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 flipV="1">
            <a:off x="5715000" y="9906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 flipV="1">
            <a:off x="1981200" y="990600"/>
            <a:ext cx="9906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>
            <a:off x="1981200" y="1438869"/>
            <a:ext cx="990600" cy="1339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 flipV="1">
            <a:off x="3581400" y="1443334"/>
            <a:ext cx="2133600" cy="1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 flipV="1">
            <a:off x="3581400" y="995066"/>
            <a:ext cx="2133600" cy="446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 flipV="1">
            <a:off x="1981200" y="2581868"/>
            <a:ext cx="1524000" cy="2679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>
            <a:off x="1981200" y="3056932"/>
            <a:ext cx="15240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7" name="Rectangle 106"/>
          <p:cNvSpPr/>
          <p:nvPr/>
        </p:nvSpPr>
        <p:spPr>
          <a:xfrm>
            <a:off x="3505200" y="1528465"/>
            <a:ext cx="2286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119" name="Straight Connector 118"/>
          <p:cNvCxnSpPr>
            <a:endCxn id="107" idx="1"/>
          </p:cNvCxnSpPr>
          <p:nvPr/>
        </p:nvCxnSpPr>
        <p:spPr>
          <a:xfrm>
            <a:off x="1905000" y="1752600"/>
            <a:ext cx="16002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/>
          <p:cNvCxnSpPr/>
          <p:nvPr/>
        </p:nvCxnSpPr>
        <p:spPr>
          <a:xfrm flipV="1">
            <a:off x="3581400" y="1528465"/>
            <a:ext cx="2133600" cy="44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/>
          <p:nvPr/>
        </p:nvCxnSpPr>
        <p:spPr>
          <a:xfrm>
            <a:off x="3581400" y="1981200"/>
            <a:ext cx="2133600" cy="1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/>
          <p:cNvCxnSpPr>
            <a:endCxn id="107" idx="1"/>
          </p:cNvCxnSpPr>
          <p:nvPr/>
        </p:nvCxnSpPr>
        <p:spPr>
          <a:xfrm flipH="1" flipV="1">
            <a:off x="3505200" y="1754833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>
            <a:stCxn id="107" idx="1"/>
          </p:cNvCxnSpPr>
          <p:nvPr/>
        </p:nvCxnSpPr>
        <p:spPr>
          <a:xfrm flipV="1">
            <a:off x="3505200" y="15284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/>
          <p:nvPr/>
        </p:nvCxnSpPr>
        <p:spPr>
          <a:xfrm flipH="1" flipV="1">
            <a:off x="1905000" y="12214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/>
          <p:nvPr/>
        </p:nvCxnSpPr>
        <p:spPr>
          <a:xfrm flipV="1">
            <a:off x="1905000" y="9950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/>
          <p:cNvCxnSpPr/>
          <p:nvPr/>
        </p:nvCxnSpPr>
        <p:spPr>
          <a:xfrm flipH="1" flipV="1">
            <a:off x="1905000" y="28216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/>
          <p:cNvCxnSpPr/>
          <p:nvPr/>
        </p:nvCxnSpPr>
        <p:spPr>
          <a:xfrm flipV="1">
            <a:off x="1905000" y="25952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/>
          <p:cNvCxnSpPr/>
          <p:nvPr/>
        </p:nvCxnSpPr>
        <p:spPr>
          <a:xfrm>
            <a:off x="1905000" y="2286000"/>
            <a:ext cx="38862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Connector 228"/>
          <p:cNvCxnSpPr/>
          <p:nvPr/>
        </p:nvCxnSpPr>
        <p:spPr>
          <a:xfrm>
            <a:off x="5105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Connector 229"/>
          <p:cNvCxnSpPr/>
          <p:nvPr/>
        </p:nvCxnSpPr>
        <p:spPr>
          <a:xfrm>
            <a:off x="5334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Connector 230"/>
          <p:cNvCxnSpPr/>
          <p:nvPr/>
        </p:nvCxnSpPr>
        <p:spPr>
          <a:xfrm>
            <a:off x="5562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Connector 231"/>
          <p:cNvCxnSpPr/>
          <p:nvPr/>
        </p:nvCxnSpPr>
        <p:spPr>
          <a:xfrm>
            <a:off x="5791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Connector 232"/>
          <p:cNvCxnSpPr/>
          <p:nvPr/>
        </p:nvCxnSpPr>
        <p:spPr>
          <a:xfrm>
            <a:off x="6019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Connector 233"/>
          <p:cNvCxnSpPr/>
          <p:nvPr/>
        </p:nvCxnSpPr>
        <p:spPr>
          <a:xfrm>
            <a:off x="6248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Connector 234"/>
          <p:cNvCxnSpPr/>
          <p:nvPr/>
        </p:nvCxnSpPr>
        <p:spPr>
          <a:xfrm>
            <a:off x="3733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Connector 235"/>
          <p:cNvCxnSpPr/>
          <p:nvPr/>
        </p:nvCxnSpPr>
        <p:spPr>
          <a:xfrm>
            <a:off x="3962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Connector 236"/>
          <p:cNvCxnSpPr/>
          <p:nvPr/>
        </p:nvCxnSpPr>
        <p:spPr>
          <a:xfrm>
            <a:off x="4191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Connector 237"/>
          <p:cNvCxnSpPr/>
          <p:nvPr/>
        </p:nvCxnSpPr>
        <p:spPr>
          <a:xfrm>
            <a:off x="4419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Connector 238"/>
          <p:cNvCxnSpPr/>
          <p:nvPr/>
        </p:nvCxnSpPr>
        <p:spPr>
          <a:xfrm>
            <a:off x="4648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/>
          <p:cNvCxnSpPr/>
          <p:nvPr/>
        </p:nvCxnSpPr>
        <p:spPr>
          <a:xfrm>
            <a:off x="4876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" name="Straight Connector 240"/>
          <p:cNvCxnSpPr/>
          <p:nvPr/>
        </p:nvCxnSpPr>
        <p:spPr>
          <a:xfrm>
            <a:off x="2362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Connector 241"/>
          <p:cNvCxnSpPr/>
          <p:nvPr/>
        </p:nvCxnSpPr>
        <p:spPr>
          <a:xfrm>
            <a:off x="2590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Connector 242"/>
          <p:cNvCxnSpPr/>
          <p:nvPr/>
        </p:nvCxnSpPr>
        <p:spPr>
          <a:xfrm>
            <a:off x="2819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Connector 243"/>
          <p:cNvCxnSpPr/>
          <p:nvPr/>
        </p:nvCxnSpPr>
        <p:spPr>
          <a:xfrm>
            <a:off x="3048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" name="Straight Connector 244"/>
          <p:cNvCxnSpPr/>
          <p:nvPr/>
        </p:nvCxnSpPr>
        <p:spPr>
          <a:xfrm>
            <a:off x="3276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Connector 245"/>
          <p:cNvCxnSpPr/>
          <p:nvPr/>
        </p:nvCxnSpPr>
        <p:spPr>
          <a:xfrm>
            <a:off x="3505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" name="Straight Connector 246"/>
          <p:cNvCxnSpPr/>
          <p:nvPr/>
        </p:nvCxnSpPr>
        <p:spPr>
          <a:xfrm>
            <a:off x="1905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8" name="Straight Connector 247"/>
          <p:cNvCxnSpPr/>
          <p:nvPr/>
        </p:nvCxnSpPr>
        <p:spPr>
          <a:xfrm>
            <a:off x="2133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9" name="Straight Connector 248"/>
          <p:cNvCxnSpPr/>
          <p:nvPr/>
        </p:nvCxnSpPr>
        <p:spPr>
          <a:xfrm>
            <a:off x="1905000" y="3886200"/>
            <a:ext cx="1600200" cy="2233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" name="Straight Connector 254"/>
          <p:cNvCxnSpPr/>
          <p:nvPr/>
        </p:nvCxnSpPr>
        <p:spPr>
          <a:xfrm flipV="1">
            <a:off x="1905000" y="3350568"/>
            <a:ext cx="1600200" cy="2232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/>
          <p:cNvCxnSpPr/>
          <p:nvPr/>
        </p:nvCxnSpPr>
        <p:spPr>
          <a:xfrm>
            <a:off x="2971800" y="9950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/>
          <p:cNvCxnSpPr/>
          <p:nvPr/>
        </p:nvCxnSpPr>
        <p:spPr>
          <a:xfrm flipV="1">
            <a:off x="2971800" y="9950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/>
          <p:cNvCxnSpPr/>
          <p:nvPr/>
        </p:nvCxnSpPr>
        <p:spPr>
          <a:xfrm>
            <a:off x="3124200" y="14478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/>
          <p:cNvCxnSpPr/>
          <p:nvPr/>
        </p:nvCxnSpPr>
        <p:spPr>
          <a:xfrm>
            <a:off x="3124200" y="9906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>
            <a:off x="5715000" y="15240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 flipV="1">
            <a:off x="5715000" y="15240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80" name="Table 7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4347831"/>
              </p:ext>
            </p:extLst>
          </p:nvPr>
        </p:nvGraphicFramePr>
        <p:xfrm>
          <a:off x="304798" y="4800600"/>
          <a:ext cx="8610602" cy="1188720"/>
        </p:xfrm>
        <a:graphic>
          <a:graphicData uri="http://schemas.openxmlformats.org/drawingml/2006/table">
            <a:tbl>
              <a:tblPr firstRow="1" bandRow="1">
                <a:tableStyleId>{775DCB02-9BB8-47FD-8907-85C794F793BA}</a:tableStyleId>
              </a:tblPr>
              <a:tblGrid>
                <a:gridCol w="838201"/>
                <a:gridCol w="1143000"/>
                <a:gridCol w="1295400"/>
                <a:gridCol w="838200"/>
                <a:gridCol w="1295400"/>
                <a:gridCol w="1218291"/>
                <a:gridCol w="381000"/>
                <a:gridCol w="914400"/>
                <a:gridCol w="686710"/>
              </a:tblGrid>
              <a:tr h="457200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PS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INPUT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MEM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NS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OUTPUT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MEM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Pr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Delay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Pb</a:t>
                      </a:r>
                      <a:endParaRPr lang="en-US" sz="1800" dirty="0"/>
                    </a:p>
                  </a:txBody>
                  <a:tcPr/>
                </a:tc>
              </a:tr>
              <a:tr h="338593"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IDLE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Vi=WAVE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APATHY&lt;5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WAVE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Vo=WAVE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[2-5]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70%</a:t>
                      </a:r>
                      <a:endParaRPr lang="en-US" sz="1800" dirty="0"/>
                    </a:p>
                  </a:txBody>
                  <a:tcPr/>
                </a:tc>
              </a:tr>
              <a:tr h="338593"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IDLE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Vi=WAVE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APATHY&gt;=5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IDLE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APATHY--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[2-5]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752708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6" r="5556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0500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tangle 83"/>
          <p:cNvSpPr/>
          <p:nvPr/>
        </p:nvSpPr>
        <p:spPr>
          <a:xfrm>
            <a:off x="4191000" y="2595265"/>
            <a:ext cx="1143000" cy="45273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80" name="Rectangle 79"/>
          <p:cNvSpPr/>
          <p:nvPr/>
        </p:nvSpPr>
        <p:spPr>
          <a:xfrm>
            <a:off x="5791200" y="995065"/>
            <a:ext cx="1143000" cy="45273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81" name="Rectangle 80"/>
          <p:cNvSpPr/>
          <p:nvPr/>
        </p:nvSpPr>
        <p:spPr>
          <a:xfrm>
            <a:off x="5791200" y="1528465"/>
            <a:ext cx="1143000" cy="45273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SAD</a:t>
            </a:r>
            <a:endParaRPr lang="en-US" sz="2400" dirty="0"/>
          </a:p>
        </p:txBody>
      </p:sp>
      <p:sp>
        <p:nvSpPr>
          <p:cNvPr id="104" name="Rectangle 103"/>
          <p:cNvSpPr/>
          <p:nvPr/>
        </p:nvSpPr>
        <p:spPr>
          <a:xfrm>
            <a:off x="3048000" y="990600"/>
            <a:ext cx="4572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cxnSp>
        <p:nvCxnSpPr>
          <p:cNvPr id="58" name="Straight Connector 57"/>
          <p:cNvCxnSpPr/>
          <p:nvPr/>
        </p:nvCxnSpPr>
        <p:spPr>
          <a:xfrm flipV="1">
            <a:off x="3505200" y="914400"/>
            <a:ext cx="0" cy="365760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76" name="Rectangle 75"/>
          <p:cNvSpPr/>
          <p:nvPr/>
        </p:nvSpPr>
        <p:spPr>
          <a:xfrm>
            <a:off x="1905000" y="2590800"/>
            <a:ext cx="22860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cxnSp>
        <p:nvCxnSpPr>
          <p:cNvPr id="59" name="Straight Connector 58"/>
          <p:cNvCxnSpPr/>
          <p:nvPr/>
        </p:nvCxnSpPr>
        <p:spPr>
          <a:xfrm flipV="1">
            <a:off x="4191000" y="914400"/>
            <a:ext cx="0" cy="3657600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flipV="1">
            <a:off x="5791200" y="914400"/>
            <a:ext cx="0" cy="3657600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Rectangle 54"/>
          <p:cNvSpPr/>
          <p:nvPr/>
        </p:nvSpPr>
        <p:spPr>
          <a:xfrm>
            <a:off x="1905000" y="990600"/>
            <a:ext cx="1143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63" name="Rectangle 62"/>
          <p:cNvSpPr/>
          <p:nvPr/>
        </p:nvSpPr>
        <p:spPr>
          <a:xfrm>
            <a:off x="3505200" y="995066"/>
            <a:ext cx="2286000" cy="4527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905000" y="4267200"/>
            <a:ext cx="59436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1905000" y="990600"/>
            <a:ext cx="0" cy="3276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81000" y="30435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Alice</a:t>
            </a:r>
            <a:endParaRPr lang="en-US" sz="2400" dirty="0"/>
          </a:p>
        </p:txBody>
      </p:sp>
      <p:sp>
        <p:nvSpPr>
          <p:cNvPr id="14" name="TextBox 13"/>
          <p:cNvSpPr txBox="1"/>
          <p:nvPr/>
        </p:nvSpPr>
        <p:spPr>
          <a:xfrm>
            <a:off x="457200" y="14433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Bob</a:t>
            </a:r>
            <a:endParaRPr lang="en-US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1262655" y="35769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16" name="TextBox 15"/>
          <p:cNvSpPr txBox="1"/>
          <p:nvPr/>
        </p:nvSpPr>
        <p:spPr>
          <a:xfrm>
            <a:off x="1262655" y="30480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17" name="TextBox 16"/>
          <p:cNvSpPr txBox="1"/>
          <p:nvPr/>
        </p:nvSpPr>
        <p:spPr>
          <a:xfrm>
            <a:off x="1295400" y="25908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1273365" y="19767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19" name="TextBox 18"/>
          <p:cNvSpPr txBox="1"/>
          <p:nvPr/>
        </p:nvSpPr>
        <p:spPr>
          <a:xfrm>
            <a:off x="1273365" y="14478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20" name="TextBox 19"/>
          <p:cNvSpPr txBox="1"/>
          <p:nvPr/>
        </p:nvSpPr>
        <p:spPr>
          <a:xfrm>
            <a:off x="1306110" y="9906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cxnSp>
        <p:nvCxnSpPr>
          <p:cNvPr id="43" name="Straight Connector 42"/>
          <p:cNvCxnSpPr/>
          <p:nvPr/>
        </p:nvCxnSpPr>
        <p:spPr>
          <a:xfrm>
            <a:off x="6477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6705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6934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7162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7391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7620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Rectangle 52"/>
          <p:cNvSpPr/>
          <p:nvPr/>
        </p:nvSpPr>
        <p:spPr>
          <a:xfrm>
            <a:off x="2590800" y="304800"/>
            <a:ext cx="20574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DESIRE = 6</a:t>
            </a:r>
            <a:endParaRPr lang="en-US" sz="2400" dirty="0"/>
          </a:p>
        </p:txBody>
      </p:sp>
      <p:sp>
        <p:nvSpPr>
          <p:cNvPr id="54" name="Rectangle 53"/>
          <p:cNvSpPr/>
          <p:nvPr/>
        </p:nvSpPr>
        <p:spPr>
          <a:xfrm>
            <a:off x="4876800" y="304800"/>
            <a:ext cx="2057400" cy="4572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APATHY = 5</a:t>
            </a:r>
            <a:endParaRPr lang="en-US" sz="2400" dirty="0"/>
          </a:p>
        </p:txBody>
      </p:sp>
      <p:cxnSp>
        <p:nvCxnSpPr>
          <p:cNvPr id="65" name="Straight Connector 64"/>
          <p:cNvCxnSpPr/>
          <p:nvPr/>
        </p:nvCxnSpPr>
        <p:spPr>
          <a:xfrm>
            <a:off x="3429000" y="9950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flipV="1">
            <a:off x="3429000" y="9950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5715000" y="9906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 flipV="1">
            <a:off x="5715000" y="9906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 flipV="1">
            <a:off x="1981200" y="995066"/>
            <a:ext cx="990600" cy="446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>
            <a:off x="1981200" y="1438869"/>
            <a:ext cx="990600" cy="4465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 flipV="1">
            <a:off x="3581400" y="1443334"/>
            <a:ext cx="2133600" cy="1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 flipV="1">
            <a:off x="3581400" y="995066"/>
            <a:ext cx="2133600" cy="446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 flipV="1">
            <a:off x="1981200" y="2581868"/>
            <a:ext cx="2133600" cy="2679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>
            <a:off x="1981200" y="3056932"/>
            <a:ext cx="21336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7" name="Rectangle 106"/>
          <p:cNvSpPr/>
          <p:nvPr/>
        </p:nvSpPr>
        <p:spPr>
          <a:xfrm>
            <a:off x="3505200" y="1528465"/>
            <a:ext cx="2286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119" name="Straight Connector 118"/>
          <p:cNvCxnSpPr>
            <a:endCxn id="107" idx="1"/>
          </p:cNvCxnSpPr>
          <p:nvPr/>
        </p:nvCxnSpPr>
        <p:spPr>
          <a:xfrm>
            <a:off x="1905000" y="1752600"/>
            <a:ext cx="16002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/>
          <p:cNvCxnSpPr/>
          <p:nvPr/>
        </p:nvCxnSpPr>
        <p:spPr>
          <a:xfrm flipV="1">
            <a:off x="3581400" y="1528465"/>
            <a:ext cx="2133600" cy="44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/>
          <p:nvPr/>
        </p:nvCxnSpPr>
        <p:spPr>
          <a:xfrm>
            <a:off x="3581400" y="1981200"/>
            <a:ext cx="2133600" cy="1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/>
          <p:cNvCxnSpPr>
            <a:endCxn id="107" idx="1"/>
          </p:cNvCxnSpPr>
          <p:nvPr/>
        </p:nvCxnSpPr>
        <p:spPr>
          <a:xfrm flipH="1" flipV="1">
            <a:off x="3505200" y="1754833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>
            <a:stCxn id="107" idx="1"/>
          </p:cNvCxnSpPr>
          <p:nvPr/>
        </p:nvCxnSpPr>
        <p:spPr>
          <a:xfrm flipV="1">
            <a:off x="3505200" y="15284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/>
          <p:nvPr/>
        </p:nvCxnSpPr>
        <p:spPr>
          <a:xfrm flipH="1" flipV="1">
            <a:off x="1905000" y="12214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/>
          <p:nvPr/>
        </p:nvCxnSpPr>
        <p:spPr>
          <a:xfrm flipV="1">
            <a:off x="1905000" y="9950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/>
          <p:cNvCxnSpPr/>
          <p:nvPr/>
        </p:nvCxnSpPr>
        <p:spPr>
          <a:xfrm flipH="1" flipV="1">
            <a:off x="1905000" y="28216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/>
          <p:cNvCxnSpPr/>
          <p:nvPr/>
        </p:nvCxnSpPr>
        <p:spPr>
          <a:xfrm flipV="1">
            <a:off x="1905000" y="25952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/>
          <p:cNvCxnSpPr/>
          <p:nvPr/>
        </p:nvCxnSpPr>
        <p:spPr>
          <a:xfrm>
            <a:off x="1905000" y="2286000"/>
            <a:ext cx="38862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Connector 228"/>
          <p:cNvCxnSpPr/>
          <p:nvPr/>
        </p:nvCxnSpPr>
        <p:spPr>
          <a:xfrm>
            <a:off x="5105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Connector 229"/>
          <p:cNvCxnSpPr/>
          <p:nvPr/>
        </p:nvCxnSpPr>
        <p:spPr>
          <a:xfrm>
            <a:off x="5334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Connector 230"/>
          <p:cNvCxnSpPr/>
          <p:nvPr/>
        </p:nvCxnSpPr>
        <p:spPr>
          <a:xfrm>
            <a:off x="5562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Connector 231"/>
          <p:cNvCxnSpPr/>
          <p:nvPr/>
        </p:nvCxnSpPr>
        <p:spPr>
          <a:xfrm>
            <a:off x="5791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Connector 232"/>
          <p:cNvCxnSpPr/>
          <p:nvPr/>
        </p:nvCxnSpPr>
        <p:spPr>
          <a:xfrm>
            <a:off x="6019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Connector 233"/>
          <p:cNvCxnSpPr/>
          <p:nvPr/>
        </p:nvCxnSpPr>
        <p:spPr>
          <a:xfrm>
            <a:off x="6248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Connector 234"/>
          <p:cNvCxnSpPr/>
          <p:nvPr/>
        </p:nvCxnSpPr>
        <p:spPr>
          <a:xfrm>
            <a:off x="3733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Connector 235"/>
          <p:cNvCxnSpPr/>
          <p:nvPr/>
        </p:nvCxnSpPr>
        <p:spPr>
          <a:xfrm>
            <a:off x="3962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Connector 236"/>
          <p:cNvCxnSpPr/>
          <p:nvPr/>
        </p:nvCxnSpPr>
        <p:spPr>
          <a:xfrm>
            <a:off x="4191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Connector 237"/>
          <p:cNvCxnSpPr/>
          <p:nvPr/>
        </p:nvCxnSpPr>
        <p:spPr>
          <a:xfrm>
            <a:off x="4419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Connector 238"/>
          <p:cNvCxnSpPr/>
          <p:nvPr/>
        </p:nvCxnSpPr>
        <p:spPr>
          <a:xfrm>
            <a:off x="4648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/>
          <p:cNvCxnSpPr/>
          <p:nvPr/>
        </p:nvCxnSpPr>
        <p:spPr>
          <a:xfrm>
            <a:off x="4876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" name="Straight Connector 240"/>
          <p:cNvCxnSpPr/>
          <p:nvPr/>
        </p:nvCxnSpPr>
        <p:spPr>
          <a:xfrm>
            <a:off x="2362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Connector 241"/>
          <p:cNvCxnSpPr/>
          <p:nvPr/>
        </p:nvCxnSpPr>
        <p:spPr>
          <a:xfrm>
            <a:off x="2590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Connector 242"/>
          <p:cNvCxnSpPr/>
          <p:nvPr/>
        </p:nvCxnSpPr>
        <p:spPr>
          <a:xfrm>
            <a:off x="2819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Connector 243"/>
          <p:cNvCxnSpPr/>
          <p:nvPr/>
        </p:nvCxnSpPr>
        <p:spPr>
          <a:xfrm>
            <a:off x="3048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" name="Straight Connector 244"/>
          <p:cNvCxnSpPr/>
          <p:nvPr/>
        </p:nvCxnSpPr>
        <p:spPr>
          <a:xfrm>
            <a:off x="3276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Connector 245"/>
          <p:cNvCxnSpPr/>
          <p:nvPr/>
        </p:nvCxnSpPr>
        <p:spPr>
          <a:xfrm>
            <a:off x="3505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" name="Straight Connector 246"/>
          <p:cNvCxnSpPr/>
          <p:nvPr/>
        </p:nvCxnSpPr>
        <p:spPr>
          <a:xfrm>
            <a:off x="1905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8" name="Straight Connector 247"/>
          <p:cNvCxnSpPr/>
          <p:nvPr/>
        </p:nvCxnSpPr>
        <p:spPr>
          <a:xfrm>
            <a:off x="2133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9" name="Straight Connector 248"/>
          <p:cNvCxnSpPr/>
          <p:nvPr/>
        </p:nvCxnSpPr>
        <p:spPr>
          <a:xfrm>
            <a:off x="1905000" y="3886200"/>
            <a:ext cx="22860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" name="Straight Connector 254"/>
          <p:cNvCxnSpPr/>
          <p:nvPr/>
        </p:nvCxnSpPr>
        <p:spPr>
          <a:xfrm flipV="1">
            <a:off x="1905000" y="3350568"/>
            <a:ext cx="2286000" cy="2232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>
          <a:xfrm>
            <a:off x="2971800" y="9950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 flipV="1">
            <a:off x="2971800" y="9950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>
            <a:off x="4114800" y="25908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 flipV="1">
            <a:off x="4114800" y="25908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/>
          <p:nvPr/>
        </p:nvCxnSpPr>
        <p:spPr>
          <a:xfrm>
            <a:off x="3124200" y="14478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/>
          <p:cNvCxnSpPr/>
          <p:nvPr/>
        </p:nvCxnSpPr>
        <p:spPr>
          <a:xfrm>
            <a:off x="3124200" y="9906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>
            <a:off x="5715000" y="15240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 flipV="1">
            <a:off x="5715000" y="15240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85" name="Table 8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0357914"/>
              </p:ext>
            </p:extLst>
          </p:nvPr>
        </p:nvGraphicFramePr>
        <p:xfrm>
          <a:off x="304798" y="4800600"/>
          <a:ext cx="8610602" cy="1188720"/>
        </p:xfrm>
        <a:graphic>
          <a:graphicData uri="http://schemas.openxmlformats.org/drawingml/2006/table">
            <a:tbl>
              <a:tblPr firstRow="1" bandRow="1">
                <a:tableStyleId>{775DCB02-9BB8-47FD-8907-85C794F793BA}</a:tableStyleId>
              </a:tblPr>
              <a:tblGrid>
                <a:gridCol w="838201"/>
                <a:gridCol w="1143000"/>
                <a:gridCol w="1295400"/>
                <a:gridCol w="838200"/>
                <a:gridCol w="1295400"/>
                <a:gridCol w="1218291"/>
                <a:gridCol w="381000"/>
                <a:gridCol w="914400"/>
                <a:gridCol w="686710"/>
              </a:tblGrid>
              <a:tr h="457200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PS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INPUT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MEM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NS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OUTPUT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MEM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Pr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Delay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Pb</a:t>
                      </a:r>
                      <a:endParaRPr lang="en-US" sz="1800" dirty="0"/>
                    </a:p>
                  </a:txBody>
                  <a:tcPr/>
                </a:tc>
              </a:tr>
              <a:tr h="338593"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IDLE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Vi=WAVE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APATHY&lt;5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WAVE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Vo=WAVE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[2-5]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70%</a:t>
                      </a:r>
                      <a:endParaRPr lang="en-US" sz="1800" dirty="0"/>
                    </a:p>
                  </a:txBody>
                  <a:tcPr/>
                </a:tc>
              </a:tr>
              <a:tr h="338593"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IDLE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Vi=WAVE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APATHY&gt;=5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IDLE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APATHY--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[2-5]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627036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Rectangle 88"/>
          <p:cNvSpPr/>
          <p:nvPr/>
        </p:nvSpPr>
        <p:spPr>
          <a:xfrm>
            <a:off x="4191000" y="2595265"/>
            <a:ext cx="1143000" cy="45273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82" name="Rectangle 81"/>
          <p:cNvSpPr/>
          <p:nvPr/>
        </p:nvSpPr>
        <p:spPr>
          <a:xfrm>
            <a:off x="5791200" y="1528465"/>
            <a:ext cx="1143000" cy="45273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SAD</a:t>
            </a:r>
            <a:endParaRPr lang="en-US" sz="2400" dirty="0"/>
          </a:p>
        </p:txBody>
      </p:sp>
      <p:sp>
        <p:nvSpPr>
          <p:cNvPr id="77" name="Rectangle 76"/>
          <p:cNvSpPr/>
          <p:nvPr/>
        </p:nvSpPr>
        <p:spPr>
          <a:xfrm>
            <a:off x="5791200" y="995065"/>
            <a:ext cx="1143000" cy="45273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104" name="Rectangle 103"/>
          <p:cNvSpPr/>
          <p:nvPr/>
        </p:nvSpPr>
        <p:spPr>
          <a:xfrm>
            <a:off x="3048000" y="990600"/>
            <a:ext cx="4572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cxnSp>
        <p:nvCxnSpPr>
          <p:cNvPr id="58" name="Straight Connector 57"/>
          <p:cNvCxnSpPr/>
          <p:nvPr/>
        </p:nvCxnSpPr>
        <p:spPr>
          <a:xfrm flipV="1">
            <a:off x="4191000" y="914400"/>
            <a:ext cx="0" cy="365760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76" name="Rectangle 75"/>
          <p:cNvSpPr/>
          <p:nvPr/>
        </p:nvSpPr>
        <p:spPr>
          <a:xfrm>
            <a:off x="1905000" y="2590800"/>
            <a:ext cx="22860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cxnSp>
        <p:nvCxnSpPr>
          <p:cNvPr id="61" name="Straight Connector 60"/>
          <p:cNvCxnSpPr/>
          <p:nvPr/>
        </p:nvCxnSpPr>
        <p:spPr>
          <a:xfrm flipV="1">
            <a:off x="5791200" y="914400"/>
            <a:ext cx="0" cy="3657600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Rectangle 54"/>
          <p:cNvSpPr/>
          <p:nvPr/>
        </p:nvSpPr>
        <p:spPr>
          <a:xfrm>
            <a:off x="1905000" y="990600"/>
            <a:ext cx="1143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63" name="Rectangle 62"/>
          <p:cNvSpPr/>
          <p:nvPr/>
        </p:nvSpPr>
        <p:spPr>
          <a:xfrm>
            <a:off x="3505200" y="995066"/>
            <a:ext cx="2286000" cy="4527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905000" y="4267200"/>
            <a:ext cx="59436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1905000" y="990600"/>
            <a:ext cx="0" cy="3276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81000" y="30435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Alice</a:t>
            </a:r>
            <a:endParaRPr lang="en-US" sz="2400" dirty="0"/>
          </a:p>
        </p:txBody>
      </p:sp>
      <p:sp>
        <p:nvSpPr>
          <p:cNvPr id="14" name="TextBox 13"/>
          <p:cNvSpPr txBox="1"/>
          <p:nvPr/>
        </p:nvSpPr>
        <p:spPr>
          <a:xfrm>
            <a:off x="457200" y="14433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Bob</a:t>
            </a:r>
            <a:endParaRPr lang="en-US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1262655" y="35769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16" name="TextBox 15"/>
          <p:cNvSpPr txBox="1"/>
          <p:nvPr/>
        </p:nvSpPr>
        <p:spPr>
          <a:xfrm>
            <a:off x="1262655" y="30480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17" name="TextBox 16"/>
          <p:cNvSpPr txBox="1"/>
          <p:nvPr/>
        </p:nvSpPr>
        <p:spPr>
          <a:xfrm>
            <a:off x="1295400" y="25908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1273365" y="19767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19" name="TextBox 18"/>
          <p:cNvSpPr txBox="1"/>
          <p:nvPr/>
        </p:nvSpPr>
        <p:spPr>
          <a:xfrm>
            <a:off x="1273365" y="14478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20" name="TextBox 19"/>
          <p:cNvSpPr txBox="1"/>
          <p:nvPr/>
        </p:nvSpPr>
        <p:spPr>
          <a:xfrm>
            <a:off x="1306110" y="9906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cxnSp>
        <p:nvCxnSpPr>
          <p:cNvPr id="43" name="Straight Connector 42"/>
          <p:cNvCxnSpPr/>
          <p:nvPr/>
        </p:nvCxnSpPr>
        <p:spPr>
          <a:xfrm>
            <a:off x="6477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6705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6934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7162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7391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7620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Rectangle 52"/>
          <p:cNvSpPr/>
          <p:nvPr/>
        </p:nvSpPr>
        <p:spPr>
          <a:xfrm>
            <a:off x="2590800" y="304800"/>
            <a:ext cx="20574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DESIRE = 6</a:t>
            </a:r>
            <a:endParaRPr lang="en-US" sz="2400" dirty="0"/>
          </a:p>
        </p:txBody>
      </p:sp>
      <p:sp>
        <p:nvSpPr>
          <p:cNvPr id="54" name="Rectangle 53"/>
          <p:cNvSpPr/>
          <p:nvPr/>
        </p:nvSpPr>
        <p:spPr>
          <a:xfrm>
            <a:off x="4876800" y="304800"/>
            <a:ext cx="2057400" cy="4572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APATHY = 4</a:t>
            </a:r>
            <a:endParaRPr lang="en-US" sz="2400" dirty="0"/>
          </a:p>
        </p:txBody>
      </p:sp>
      <p:cxnSp>
        <p:nvCxnSpPr>
          <p:cNvPr id="65" name="Straight Connector 64"/>
          <p:cNvCxnSpPr/>
          <p:nvPr/>
        </p:nvCxnSpPr>
        <p:spPr>
          <a:xfrm>
            <a:off x="3429000" y="9950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flipV="1">
            <a:off x="3429000" y="9950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5715000" y="9906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 flipV="1">
            <a:off x="5715000" y="9906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>
            <a:off x="1981200" y="999532"/>
            <a:ext cx="9906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>
            <a:off x="1981200" y="1438869"/>
            <a:ext cx="990600" cy="1339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 flipV="1">
            <a:off x="3581400" y="1443334"/>
            <a:ext cx="2133600" cy="1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 flipV="1">
            <a:off x="3581400" y="995066"/>
            <a:ext cx="2133600" cy="446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 flipV="1">
            <a:off x="1981200" y="2581868"/>
            <a:ext cx="2133600" cy="2679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>
            <a:off x="1981200" y="3056932"/>
            <a:ext cx="21336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7" name="Rectangle 106"/>
          <p:cNvSpPr/>
          <p:nvPr/>
        </p:nvSpPr>
        <p:spPr>
          <a:xfrm>
            <a:off x="3505200" y="1528465"/>
            <a:ext cx="2286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119" name="Straight Connector 118"/>
          <p:cNvCxnSpPr>
            <a:endCxn id="107" idx="1"/>
          </p:cNvCxnSpPr>
          <p:nvPr/>
        </p:nvCxnSpPr>
        <p:spPr>
          <a:xfrm>
            <a:off x="1905000" y="1752600"/>
            <a:ext cx="16002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/>
          <p:cNvCxnSpPr/>
          <p:nvPr/>
        </p:nvCxnSpPr>
        <p:spPr>
          <a:xfrm flipV="1">
            <a:off x="3581400" y="1528465"/>
            <a:ext cx="2133600" cy="44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/>
          <p:nvPr/>
        </p:nvCxnSpPr>
        <p:spPr>
          <a:xfrm>
            <a:off x="3581400" y="1981200"/>
            <a:ext cx="2133600" cy="1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/>
          <p:cNvCxnSpPr>
            <a:endCxn id="107" idx="1"/>
          </p:cNvCxnSpPr>
          <p:nvPr/>
        </p:nvCxnSpPr>
        <p:spPr>
          <a:xfrm flipH="1" flipV="1">
            <a:off x="3505200" y="1754833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>
            <a:stCxn id="107" idx="1"/>
          </p:cNvCxnSpPr>
          <p:nvPr/>
        </p:nvCxnSpPr>
        <p:spPr>
          <a:xfrm flipV="1">
            <a:off x="3505200" y="15284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/>
          <p:nvPr/>
        </p:nvCxnSpPr>
        <p:spPr>
          <a:xfrm flipH="1" flipV="1">
            <a:off x="1905000" y="12214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/>
          <p:nvPr/>
        </p:nvCxnSpPr>
        <p:spPr>
          <a:xfrm flipV="1">
            <a:off x="1905000" y="9950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/>
          <p:cNvCxnSpPr/>
          <p:nvPr/>
        </p:nvCxnSpPr>
        <p:spPr>
          <a:xfrm flipH="1" flipV="1">
            <a:off x="1905000" y="28216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/>
          <p:cNvCxnSpPr/>
          <p:nvPr/>
        </p:nvCxnSpPr>
        <p:spPr>
          <a:xfrm flipV="1">
            <a:off x="1905000" y="25952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/>
          <p:cNvCxnSpPr/>
          <p:nvPr/>
        </p:nvCxnSpPr>
        <p:spPr>
          <a:xfrm>
            <a:off x="1905000" y="2286000"/>
            <a:ext cx="38862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Connector 228"/>
          <p:cNvCxnSpPr/>
          <p:nvPr/>
        </p:nvCxnSpPr>
        <p:spPr>
          <a:xfrm>
            <a:off x="5105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Connector 229"/>
          <p:cNvCxnSpPr/>
          <p:nvPr/>
        </p:nvCxnSpPr>
        <p:spPr>
          <a:xfrm>
            <a:off x="5334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Connector 230"/>
          <p:cNvCxnSpPr/>
          <p:nvPr/>
        </p:nvCxnSpPr>
        <p:spPr>
          <a:xfrm>
            <a:off x="5562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Connector 231"/>
          <p:cNvCxnSpPr/>
          <p:nvPr/>
        </p:nvCxnSpPr>
        <p:spPr>
          <a:xfrm>
            <a:off x="5791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Connector 232"/>
          <p:cNvCxnSpPr/>
          <p:nvPr/>
        </p:nvCxnSpPr>
        <p:spPr>
          <a:xfrm>
            <a:off x="6019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Connector 233"/>
          <p:cNvCxnSpPr/>
          <p:nvPr/>
        </p:nvCxnSpPr>
        <p:spPr>
          <a:xfrm>
            <a:off x="6248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Connector 234"/>
          <p:cNvCxnSpPr/>
          <p:nvPr/>
        </p:nvCxnSpPr>
        <p:spPr>
          <a:xfrm>
            <a:off x="3733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Connector 235"/>
          <p:cNvCxnSpPr/>
          <p:nvPr/>
        </p:nvCxnSpPr>
        <p:spPr>
          <a:xfrm>
            <a:off x="3962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Connector 236"/>
          <p:cNvCxnSpPr/>
          <p:nvPr/>
        </p:nvCxnSpPr>
        <p:spPr>
          <a:xfrm>
            <a:off x="4191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Connector 237"/>
          <p:cNvCxnSpPr/>
          <p:nvPr/>
        </p:nvCxnSpPr>
        <p:spPr>
          <a:xfrm>
            <a:off x="4419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Connector 238"/>
          <p:cNvCxnSpPr/>
          <p:nvPr/>
        </p:nvCxnSpPr>
        <p:spPr>
          <a:xfrm>
            <a:off x="4648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/>
          <p:cNvCxnSpPr/>
          <p:nvPr/>
        </p:nvCxnSpPr>
        <p:spPr>
          <a:xfrm>
            <a:off x="4876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" name="Straight Connector 240"/>
          <p:cNvCxnSpPr/>
          <p:nvPr/>
        </p:nvCxnSpPr>
        <p:spPr>
          <a:xfrm>
            <a:off x="2362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Connector 241"/>
          <p:cNvCxnSpPr/>
          <p:nvPr/>
        </p:nvCxnSpPr>
        <p:spPr>
          <a:xfrm>
            <a:off x="2590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Connector 242"/>
          <p:cNvCxnSpPr/>
          <p:nvPr/>
        </p:nvCxnSpPr>
        <p:spPr>
          <a:xfrm>
            <a:off x="2819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Connector 243"/>
          <p:cNvCxnSpPr/>
          <p:nvPr/>
        </p:nvCxnSpPr>
        <p:spPr>
          <a:xfrm>
            <a:off x="3048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" name="Straight Connector 244"/>
          <p:cNvCxnSpPr/>
          <p:nvPr/>
        </p:nvCxnSpPr>
        <p:spPr>
          <a:xfrm>
            <a:off x="3276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Connector 245"/>
          <p:cNvCxnSpPr/>
          <p:nvPr/>
        </p:nvCxnSpPr>
        <p:spPr>
          <a:xfrm>
            <a:off x="3505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" name="Straight Connector 246"/>
          <p:cNvCxnSpPr/>
          <p:nvPr/>
        </p:nvCxnSpPr>
        <p:spPr>
          <a:xfrm>
            <a:off x="1905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8" name="Straight Connector 247"/>
          <p:cNvCxnSpPr/>
          <p:nvPr/>
        </p:nvCxnSpPr>
        <p:spPr>
          <a:xfrm>
            <a:off x="2133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9" name="Straight Connector 248"/>
          <p:cNvCxnSpPr/>
          <p:nvPr/>
        </p:nvCxnSpPr>
        <p:spPr>
          <a:xfrm>
            <a:off x="1905000" y="3886200"/>
            <a:ext cx="22860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" name="Straight Connector 254"/>
          <p:cNvCxnSpPr/>
          <p:nvPr/>
        </p:nvCxnSpPr>
        <p:spPr>
          <a:xfrm flipV="1">
            <a:off x="1905000" y="3350568"/>
            <a:ext cx="2286000" cy="2232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>
          <a:xfrm>
            <a:off x="2971800" y="9950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 flipV="1">
            <a:off x="2971800" y="9950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>
            <a:off x="4114800" y="25908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 flipV="1">
            <a:off x="4114800" y="25908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3124200" y="14478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3124200" y="9906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>
            <a:off x="5715000" y="15240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 flipV="1">
            <a:off x="5715000" y="15240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86883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Rectangle 89"/>
          <p:cNvSpPr/>
          <p:nvPr/>
        </p:nvSpPr>
        <p:spPr>
          <a:xfrm>
            <a:off x="4191000" y="2595265"/>
            <a:ext cx="1143000" cy="45273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82" name="Rectangle 81"/>
          <p:cNvSpPr/>
          <p:nvPr/>
        </p:nvSpPr>
        <p:spPr>
          <a:xfrm>
            <a:off x="5791200" y="1528465"/>
            <a:ext cx="1143000" cy="45273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SAD</a:t>
            </a:r>
            <a:endParaRPr lang="en-US" sz="2400" dirty="0"/>
          </a:p>
        </p:txBody>
      </p:sp>
      <p:sp>
        <p:nvSpPr>
          <p:cNvPr id="83" name="Rectangle 82"/>
          <p:cNvSpPr/>
          <p:nvPr/>
        </p:nvSpPr>
        <p:spPr>
          <a:xfrm>
            <a:off x="5791200" y="995065"/>
            <a:ext cx="1143000" cy="45273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104" name="Rectangle 103"/>
          <p:cNvSpPr/>
          <p:nvPr/>
        </p:nvSpPr>
        <p:spPr>
          <a:xfrm>
            <a:off x="3048000" y="990600"/>
            <a:ext cx="4572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cxnSp>
        <p:nvCxnSpPr>
          <p:cNvPr id="58" name="Straight Connector 57"/>
          <p:cNvCxnSpPr/>
          <p:nvPr/>
        </p:nvCxnSpPr>
        <p:spPr>
          <a:xfrm flipV="1">
            <a:off x="4191000" y="914400"/>
            <a:ext cx="0" cy="365760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76" name="Rectangle 75"/>
          <p:cNvSpPr/>
          <p:nvPr/>
        </p:nvSpPr>
        <p:spPr>
          <a:xfrm>
            <a:off x="1905000" y="2590800"/>
            <a:ext cx="22860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cxnSp>
        <p:nvCxnSpPr>
          <p:cNvPr id="61" name="Straight Connector 60"/>
          <p:cNvCxnSpPr/>
          <p:nvPr/>
        </p:nvCxnSpPr>
        <p:spPr>
          <a:xfrm flipV="1">
            <a:off x="5791200" y="914400"/>
            <a:ext cx="0" cy="3657600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Rectangle 54"/>
          <p:cNvSpPr/>
          <p:nvPr/>
        </p:nvSpPr>
        <p:spPr>
          <a:xfrm>
            <a:off x="1905000" y="990600"/>
            <a:ext cx="1143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63" name="Rectangle 62"/>
          <p:cNvSpPr/>
          <p:nvPr/>
        </p:nvSpPr>
        <p:spPr>
          <a:xfrm>
            <a:off x="3505200" y="995066"/>
            <a:ext cx="2286000" cy="4527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905000" y="4267200"/>
            <a:ext cx="59436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1905000" y="990600"/>
            <a:ext cx="0" cy="3276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81000" y="30435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Alice</a:t>
            </a:r>
            <a:endParaRPr lang="en-US" sz="2400" dirty="0"/>
          </a:p>
        </p:txBody>
      </p:sp>
      <p:sp>
        <p:nvSpPr>
          <p:cNvPr id="14" name="TextBox 13"/>
          <p:cNvSpPr txBox="1"/>
          <p:nvPr/>
        </p:nvSpPr>
        <p:spPr>
          <a:xfrm>
            <a:off x="457200" y="14433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Bob</a:t>
            </a:r>
            <a:endParaRPr lang="en-US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1262655" y="35769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16" name="TextBox 15"/>
          <p:cNvSpPr txBox="1"/>
          <p:nvPr/>
        </p:nvSpPr>
        <p:spPr>
          <a:xfrm>
            <a:off x="1262655" y="30480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17" name="TextBox 16"/>
          <p:cNvSpPr txBox="1"/>
          <p:nvPr/>
        </p:nvSpPr>
        <p:spPr>
          <a:xfrm>
            <a:off x="1295400" y="25908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1273365" y="19767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19" name="TextBox 18"/>
          <p:cNvSpPr txBox="1"/>
          <p:nvPr/>
        </p:nvSpPr>
        <p:spPr>
          <a:xfrm>
            <a:off x="1273365" y="14478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20" name="TextBox 19"/>
          <p:cNvSpPr txBox="1"/>
          <p:nvPr/>
        </p:nvSpPr>
        <p:spPr>
          <a:xfrm>
            <a:off x="1306110" y="9906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cxnSp>
        <p:nvCxnSpPr>
          <p:cNvPr id="43" name="Straight Connector 42"/>
          <p:cNvCxnSpPr/>
          <p:nvPr/>
        </p:nvCxnSpPr>
        <p:spPr>
          <a:xfrm>
            <a:off x="6477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6705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6934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7162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7391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7620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Rectangle 52"/>
          <p:cNvSpPr/>
          <p:nvPr/>
        </p:nvSpPr>
        <p:spPr>
          <a:xfrm>
            <a:off x="2590800" y="304800"/>
            <a:ext cx="20574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DESIRE = 6</a:t>
            </a:r>
            <a:endParaRPr lang="en-US" sz="2400" dirty="0"/>
          </a:p>
        </p:txBody>
      </p:sp>
      <p:sp>
        <p:nvSpPr>
          <p:cNvPr id="54" name="Rectangle 53"/>
          <p:cNvSpPr/>
          <p:nvPr/>
        </p:nvSpPr>
        <p:spPr>
          <a:xfrm>
            <a:off x="4876800" y="304800"/>
            <a:ext cx="2057400" cy="4572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APATHY = 4</a:t>
            </a:r>
            <a:endParaRPr lang="en-US" sz="2400" dirty="0"/>
          </a:p>
        </p:txBody>
      </p:sp>
      <p:cxnSp>
        <p:nvCxnSpPr>
          <p:cNvPr id="65" name="Straight Connector 64"/>
          <p:cNvCxnSpPr/>
          <p:nvPr/>
        </p:nvCxnSpPr>
        <p:spPr>
          <a:xfrm>
            <a:off x="3429000" y="9950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flipV="1">
            <a:off x="3429000" y="9950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5715000" y="9906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 flipV="1">
            <a:off x="5715000" y="9906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>
            <a:off x="1981200" y="999532"/>
            <a:ext cx="9906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>
            <a:off x="1981200" y="1438869"/>
            <a:ext cx="990600" cy="1339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 flipV="1">
            <a:off x="3581400" y="1443334"/>
            <a:ext cx="2133600" cy="1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 flipV="1">
            <a:off x="3581400" y="995066"/>
            <a:ext cx="2133600" cy="446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 flipV="1">
            <a:off x="1981200" y="2581868"/>
            <a:ext cx="2133600" cy="2679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>
            <a:off x="1981200" y="3056932"/>
            <a:ext cx="21336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7" name="Rectangle 106"/>
          <p:cNvSpPr/>
          <p:nvPr/>
        </p:nvSpPr>
        <p:spPr>
          <a:xfrm>
            <a:off x="3505200" y="1528465"/>
            <a:ext cx="2286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119" name="Straight Connector 118"/>
          <p:cNvCxnSpPr>
            <a:endCxn id="107" idx="1"/>
          </p:cNvCxnSpPr>
          <p:nvPr/>
        </p:nvCxnSpPr>
        <p:spPr>
          <a:xfrm>
            <a:off x="1905000" y="1752600"/>
            <a:ext cx="16002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/>
          <p:cNvCxnSpPr/>
          <p:nvPr/>
        </p:nvCxnSpPr>
        <p:spPr>
          <a:xfrm flipV="1">
            <a:off x="3581400" y="1528465"/>
            <a:ext cx="2133600" cy="44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/>
          <p:nvPr/>
        </p:nvCxnSpPr>
        <p:spPr>
          <a:xfrm>
            <a:off x="3581400" y="1981200"/>
            <a:ext cx="2133600" cy="1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/>
          <p:cNvCxnSpPr>
            <a:endCxn id="107" idx="1"/>
          </p:cNvCxnSpPr>
          <p:nvPr/>
        </p:nvCxnSpPr>
        <p:spPr>
          <a:xfrm flipH="1" flipV="1">
            <a:off x="3505200" y="1754833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>
            <a:stCxn id="107" idx="1"/>
          </p:cNvCxnSpPr>
          <p:nvPr/>
        </p:nvCxnSpPr>
        <p:spPr>
          <a:xfrm flipV="1">
            <a:off x="3505200" y="15284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/>
          <p:nvPr/>
        </p:nvCxnSpPr>
        <p:spPr>
          <a:xfrm flipH="1" flipV="1">
            <a:off x="1905000" y="12214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/>
          <p:nvPr/>
        </p:nvCxnSpPr>
        <p:spPr>
          <a:xfrm flipV="1">
            <a:off x="1905000" y="9950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/>
          <p:cNvCxnSpPr/>
          <p:nvPr/>
        </p:nvCxnSpPr>
        <p:spPr>
          <a:xfrm flipH="1" flipV="1">
            <a:off x="1905000" y="28216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/>
          <p:cNvCxnSpPr/>
          <p:nvPr/>
        </p:nvCxnSpPr>
        <p:spPr>
          <a:xfrm flipV="1">
            <a:off x="1905000" y="25952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/>
          <p:cNvCxnSpPr/>
          <p:nvPr/>
        </p:nvCxnSpPr>
        <p:spPr>
          <a:xfrm>
            <a:off x="1905000" y="2286000"/>
            <a:ext cx="38862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Connector 228"/>
          <p:cNvCxnSpPr/>
          <p:nvPr/>
        </p:nvCxnSpPr>
        <p:spPr>
          <a:xfrm>
            <a:off x="5105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Connector 229"/>
          <p:cNvCxnSpPr/>
          <p:nvPr/>
        </p:nvCxnSpPr>
        <p:spPr>
          <a:xfrm>
            <a:off x="5334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Connector 230"/>
          <p:cNvCxnSpPr/>
          <p:nvPr/>
        </p:nvCxnSpPr>
        <p:spPr>
          <a:xfrm>
            <a:off x="5562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Connector 231"/>
          <p:cNvCxnSpPr/>
          <p:nvPr/>
        </p:nvCxnSpPr>
        <p:spPr>
          <a:xfrm>
            <a:off x="5791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Connector 232"/>
          <p:cNvCxnSpPr/>
          <p:nvPr/>
        </p:nvCxnSpPr>
        <p:spPr>
          <a:xfrm>
            <a:off x="6019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Connector 233"/>
          <p:cNvCxnSpPr/>
          <p:nvPr/>
        </p:nvCxnSpPr>
        <p:spPr>
          <a:xfrm>
            <a:off x="6248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Connector 234"/>
          <p:cNvCxnSpPr/>
          <p:nvPr/>
        </p:nvCxnSpPr>
        <p:spPr>
          <a:xfrm>
            <a:off x="3733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Connector 235"/>
          <p:cNvCxnSpPr/>
          <p:nvPr/>
        </p:nvCxnSpPr>
        <p:spPr>
          <a:xfrm>
            <a:off x="3962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Connector 236"/>
          <p:cNvCxnSpPr/>
          <p:nvPr/>
        </p:nvCxnSpPr>
        <p:spPr>
          <a:xfrm>
            <a:off x="4191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Connector 237"/>
          <p:cNvCxnSpPr/>
          <p:nvPr/>
        </p:nvCxnSpPr>
        <p:spPr>
          <a:xfrm>
            <a:off x="4419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Connector 238"/>
          <p:cNvCxnSpPr/>
          <p:nvPr/>
        </p:nvCxnSpPr>
        <p:spPr>
          <a:xfrm>
            <a:off x="4648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/>
          <p:cNvCxnSpPr/>
          <p:nvPr/>
        </p:nvCxnSpPr>
        <p:spPr>
          <a:xfrm>
            <a:off x="4876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" name="Straight Connector 240"/>
          <p:cNvCxnSpPr/>
          <p:nvPr/>
        </p:nvCxnSpPr>
        <p:spPr>
          <a:xfrm>
            <a:off x="2362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Connector 241"/>
          <p:cNvCxnSpPr/>
          <p:nvPr/>
        </p:nvCxnSpPr>
        <p:spPr>
          <a:xfrm>
            <a:off x="2590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Connector 242"/>
          <p:cNvCxnSpPr/>
          <p:nvPr/>
        </p:nvCxnSpPr>
        <p:spPr>
          <a:xfrm>
            <a:off x="2819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Connector 243"/>
          <p:cNvCxnSpPr/>
          <p:nvPr/>
        </p:nvCxnSpPr>
        <p:spPr>
          <a:xfrm>
            <a:off x="3048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" name="Straight Connector 244"/>
          <p:cNvCxnSpPr/>
          <p:nvPr/>
        </p:nvCxnSpPr>
        <p:spPr>
          <a:xfrm>
            <a:off x="3276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Connector 245"/>
          <p:cNvCxnSpPr/>
          <p:nvPr/>
        </p:nvCxnSpPr>
        <p:spPr>
          <a:xfrm>
            <a:off x="3505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" name="Straight Connector 246"/>
          <p:cNvCxnSpPr/>
          <p:nvPr/>
        </p:nvCxnSpPr>
        <p:spPr>
          <a:xfrm>
            <a:off x="1905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8" name="Straight Connector 247"/>
          <p:cNvCxnSpPr/>
          <p:nvPr/>
        </p:nvCxnSpPr>
        <p:spPr>
          <a:xfrm>
            <a:off x="2133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9" name="Straight Connector 248"/>
          <p:cNvCxnSpPr/>
          <p:nvPr/>
        </p:nvCxnSpPr>
        <p:spPr>
          <a:xfrm>
            <a:off x="1905000" y="3886200"/>
            <a:ext cx="22860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" name="Straight Connector 254"/>
          <p:cNvCxnSpPr/>
          <p:nvPr/>
        </p:nvCxnSpPr>
        <p:spPr>
          <a:xfrm flipV="1">
            <a:off x="1905000" y="3350568"/>
            <a:ext cx="2286000" cy="2232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>
          <a:xfrm>
            <a:off x="2971800" y="9950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 flipV="1">
            <a:off x="2971800" y="9950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>
            <a:off x="4114800" y="25908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 flipV="1">
            <a:off x="4114800" y="25908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75" name="Table 7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2354839"/>
              </p:ext>
            </p:extLst>
          </p:nvPr>
        </p:nvGraphicFramePr>
        <p:xfrm>
          <a:off x="304798" y="4800600"/>
          <a:ext cx="8610602" cy="1163541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838201"/>
                <a:gridCol w="1143000"/>
                <a:gridCol w="1295400"/>
                <a:gridCol w="838200"/>
                <a:gridCol w="1295400"/>
                <a:gridCol w="1219200"/>
                <a:gridCol w="381000"/>
                <a:gridCol w="914400"/>
                <a:gridCol w="685801"/>
              </a:tblGrid>
              <a:tr h="432021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PS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INPUT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MEM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NS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OUTPUT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MEM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Pr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Delay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Pb</a:t>
                      </a:r>
                      <a:endParaRPr lang="en-US" sz="1800" dirty="0"/>
                    </a:p>
                  </a:txBody>
                  <a:tcPr/>
                </a:tc>
              </a:tr>
              <a:tr h="338593"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WAVE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Vi=WAVE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SPEAK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Ao</a:t>
                      </a:r>
                      <a:r>
                        <a:rPr lang="en-US" sz="1800" dirty="0" smtClean="0"/>
                        <a:t>=HELLO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DESIRE++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1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[2-5]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</a:tr>
              <a:tr h="338593"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WAVE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IDLE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Vo=SAD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DESIRE--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2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[5-10]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80" name="Straight Connector 79"/>
          <p:cNvCxnSpPr/>
          <p:nvPr/>
        </p:nvCxnSpPr>
        <p:spPr>
          <a:xfrm>
            <a:off x="3124200" y="14478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3124200" y="9906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>
            <a:off x="5715000" y="15240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 flipV="1">
            <a:off x="5715000" y="15240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7197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Rectangle 85"/>
          <p:cNvSpPr/>
          <p:nvPr/>
        </p:nvSpPr>
        <p:spPr>
          <a:xfrm>
            <a:off x="4191000" y="2595265"/>
            <a:ext cx="1143000" cy="45273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82" name="Rectangle 81"/>
          <p:cNvSpPr/>
          <p:nvPr/>
        </p:nvSpPr>
        <p:spPr>
          <a:xfrm>
            <a:off x="5791200" y="1528465"/>
            <a:ext cx="1143000" cy="45273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SAD</a:t>
            </a:r>
            <a:endParaRPr lang="en-US" sz="2400" dirty="0"/>
          </a:p>
        </p:txBody>
      </p:sp>
      <p:sp>
        <p:nvSpPr>
          <p:cNvPr id="83" name="Rectangle 82"/>
          <p:cNvSpPr/>
          <p:nvPr/>
        </p:nvSpPr>
        <p:spPr>
          <a:xfrm>
            <a:off x="5791200" y="995065"/>
            <a:ext cx="1143000" cy="45273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104" name="Rectangle 103"/>
          <p:cNvSpPr/>
          <p:nvPr/>
        </p:nvSpPr>
        <p:spPr>
          <a:xfrm>
            <a:off x="3048000" y="990600"/>
            <a:ext cx="4572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cxnSp>
        <p:nvCxnSpPr>
          <p:cNvPr id="58" name="Straight Connector 57"/>
          <p:cNvCxnSpPr/>
          <p:nvPr/>
        </p:nvCxnSpPr>
        <p:spPr>
          <a:xfrm flipV="1">
            <a:off x="4191000" y="914400"/>
            <a:ext cx="0" cy="365760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76" name="Rectangle 75"/>
          <p:cNvSpPr/>
          <p:nvPr/>
        </p:nvSpPr>
        <p:spPr>
          <a:xfrm>
            <a:off x="1905000" y="2590800"/>
            <a:ext cx="22860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cxnSp>
        <p:nvCxnSpPr>
          <p:cNvPr id="61" name="Straight Connector 60"/>
          <p:cNvCxnSpPr/>
          <p:nvPr/>
        </p:nvCxnSpPr>
        <p:spPr>
          <a:xfrm flipV="1">
            <a:off x="5791200" y="914400"/>
            <a:ext cx="0" cy="3657600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Rectangle 54"/>
          <p:cNvSpPr/>
          <p:nvPr/>
        </p:nvSpPr>
        <p:spPr>
          <a:xfrm>
            <a:off x="1905000" y="990600"/>
            <a:ext cx="1143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63" name="Rectangle 62"/>
          <p:cNvSpPr/>
          <p:nvPr/>
        </p:nvSpPr>
        <p:spPr>
          <a:xfrm>
            <a:off x="3505200" y="995066"/>
            <a:ext cx="2286000" cy="4527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905000" y="4267200"/>
            <a:ext cx="59436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1905000" y="990600"/>
            <a:ext cx="0" cy="3276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81000" y="30435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Alice</a:t>
            </a:r>
            <a:endParaRPr lang="en-US" sz="2400" dirty="0"/>
          </a:p>
        </p:txBody>
      </p:sp>
      <p:sp>
        <p:nvSpPr>
          <p:cNvPr id="14" name="TextBox 13"/>
          <p:cNvSpPr txBox="1"/>
          <p:nvPr/>
        </p:nvSpPr>
        <p:spPr>
          <a:xfrm>
            <a:off x="457200" y="14433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Bob</a:t>
            </a:r>
            <a:endParaRPr lang="en-US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1262655" y="35769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16" name="TextBox 15"/>
          <p:cNvSpPr txBox="1"/>
          <p:nvPr/>
        </p:nvSpPr>
        <p:spPr>
          <a:xfrm>
            <a:off x="1262655" y="30480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17" name="TextBox 16"/>
          <p:cNvSpPr txBox="1"/>
          <p:nvPr/>
        </p:nvSpPr>
        <p:spPr>
          <a:xfrm>
            <a:off x="1295400" y="25908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1273365" y="19767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19" name="TextBox 18"/>
          <p:cNvSpPr txBox="1"/>
          <p:nvPr/>
        </p:nvSpPr>
        <p:spPr>
          <a:xfrm>
            <a:off x="1273365" y="14478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20" name="TextBox 19"/>
          <p:cNvSpPr txBox="1"/>
          <p:nvPr/>
        </p:nvSpPr>
        <p:spPr>
          <a:xfrm>
            <a:off x="1306110" y="9906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cxnSp>
        <p:nvCxnSpPr>
          <p:cNvPr id="43" name="Straight Connector 42"/>
          <p:cNvCxnSpPr/>
          <p:nvPr/>
        </p:nvCxnSpPr>
        <p:spPr>
          <a:xfrm>
            <a:off x="6477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6705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6934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7162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7391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7620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Rectangle 52"/>
          <p:cNvSpPr/>
          <p:nvPr/>
        </p:nvSpPr>
        <p:spPr>
          <a:xfrm>
            <a:off x="2590800" y="304800"/>
            <a:ext cx="20574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DESIRE = 6</a:t>
            </a:r>
            <a:endParaRPr lang="en-US" sz="2400" dirty="0"/>
          </a:p>
        </p:txBody>
      </p:sp>
      <p:sp>
        <p:nvSpPr>
          <p:cNvPr id="54" name="Rectangle 53"/>
          <p:cNvSpPr/>
          <p:nvPr/>
        </p:nvSpPr>
        <p:spPr>
          <a:xfrm>
            <a:off x="4876800" y="304800"/>
            <a:ext cx="2057400" cy="4572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APATHY = 4</a:t>
            </a:r>
            <a:endParaRPr lang="en-US" sz="2400" dirty="0"/>
          </a:p>
        </p:txBody>
      </p:sp>
      <p:cxnSp>
        <p:nvCxnSpPr>
          <p:cNvPr id="65" name="Straight Connector 64"/>
          <p:cNvCxnSpPr/>
          <p:nvPr/>
        </p:nvCxnSpPr>
        <p:spPr>
          <a:xfrm>
            <a:off x="3429000" y="9950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flipV="1">
            <a:off x="3429000" y="9950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5715000" y="9906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 flipV="1">
            <a:off x="5715000" y="9906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>
            <a:off x="1981200" y="999532"/>
            <a:ext cx="9906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>
            <a:off x="1981200" y="1438869"/>
            <a:ext cx="9906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 flipV="1">
            <a:off x="3581400" y="1443334"/>
            <a:ext cx="2133600" cy="1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 flipV="1">
            <a:off x="3581400" y="995066"/>
            <a:ext cx="2133600" cy="446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 flipV="1">
            <a:off x="1981200" y="2581868"/>
            <a:ext cx="2133600" cy="2679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>
            <a:off x="1981200" y="3056932"/>
            <a:ext cx="21336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7" name="Rectangle 106"/>
          <p:cNvSpPr/>
          <p:nvPr/>
        </p:nvSpPr>
        <p:spPr>
          <a:xfrm>
            <a:off x="3505200" y="1528465"/>
            <a:ext cx="2286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119" name="Straight Connector 118"/>
          <p:cNvCxnSpPr>
            <a:endCxn id="107" idx="1"/>
          </p:cNvCxnSpPr>
          <p:nvPr/>
        </p:nvCxnSpPr>
        <p:spPr>
          <a:xfrm>
            <a:off x="1905000" y="1752600"/>
            <a:ext cx="16002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/>
          <p:cNvCxnSpPr/>
          <p:nvPr/>
        </p:nvCxnSpPr>
        <p:spPr>
          <a:xfrm flipV="1">
            <a:off x="3581400" y="1528465"/>
            <a:ext cx="2133600" cy="44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/>
          <p:nvPr/>
        </p:nvCxnSpPr>
        <p:spPr>
          <a:xfrm>
            <a:off x="3581400" y="1981200"/>
            <a:ext cx="2133600" cy="1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/>
          <p:cNvCxnSpPr>
            <a:endCxn id="107" idx="1"/>
          </p:cNvCxnSpPr>
          <p:nvPr/>
        </p:nvCxnSpPr>
        <p:spPr>
          <a:xfrm flipH="1" flipV="1">
            <a:off x="3505200" y="1754833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>
            <a:stCxn id="107" idx="1"/>
          </p:cNvCxnSpPr>
          <p:nvPr/>
        </p:nvCxnSpPr>
        <p:spPr>
          <a:xfrm flipV="1">
            <a:off x="3505200" y="15284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/>
          <p:nvPr/>
        </p:nvCxnSpPr>
        <p:spPr>
          <a:xfrm flipH="1" flipV="1">
            <a:off x="1905000" y="12214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/>
          <p:nvPr/>
        </p:nvCxnSpPr>
        <p:spPr>
          <a:xfrm flipV="1">
            <a:off x="1905000" y="9950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/>
          <p:cNvCxnSpPr/>
          <p:nvPr/>
        </p:nvCxnSpPr>
        <p:spPr>
          <a:xfrm flipH="1" flipV="1">
            <a:off x="1905000" y="28216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/>
          <p:cNvCxnSpPr/>
          <p:nvPr/>
        </p:nvCxnSpPr>
        <p:spPr>
          <a:xfrm flipV="1">
            <a:off x="1905000" y="25952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/>
          <p:cNvCxnSpPr/>
          <p:nvPr/>
        </p:nvCxnSpPr>
        <p:spPr>
          <a:xfrm>
            <a:off x="1905000" y="2286000"/>
            <a:ext cx="38862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Connector 228"/>
          <p:cNvCxnSpPr/>
          <p:nvPr/>
        </p:nvCxnSpPr>
        <p:spPr>
          <a:xfrm>
            <a:off x="5105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Connector 229"/>
          <p:cNvCxnSpPr/>
          <p:nvPr/>
        </p:nvCxnSpPr>
        <p:spPr>
          <a:xfrm>
            <a:off x="5334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Connector 230"/>
          <p:cNvCxnSpPr/>
          <p:nvPr/>
        </p:nvCxnSpPr>
        <p:spPr>
          <a:xfrm>
            <a:off x="5562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Connector 231"/>
          <p:cNvCxnSpPr/>
          <p:nvPr/>
        </p:nvCxnSpPr>
        <p:spPr>
          <a:xfrm>
            <a:off x="5791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Connector 232"/>
          <p:cNvCxnSpPr/>
          <p:nvPr/>
        </p:nvCxnSpPr>
        <p:spPr>
          <a:xfrm>
            <a:off x="6019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Connector 233"/>
          <p:cNvCxnSpPr/>
          <p:nvPr/>
        </p:nvCxnSpPr>
        <p:spPr>
          <a:xfrm>
            <a:off x="6248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Connector 234"/>
          <p:cNvCxnSpPr/>
          <p:nvPr/>
        </p:nvCxnSpPr>
        <p:spPr>
          <a:xfrm>
            <a:off x="3733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Connector 235"/>
          <p:cNvCxnSpPr/>
          <p:nvPr/>
        </p:nvCxnSpPr>
        <p:spPr>
          <a:xfrm>
            <a:off x="3962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Connector 236"/>
          <p:cNvCxnSpPr/>
          <p:nvPr/>
        </p:nvCxnSpPr>
        <p:spPr>
          <a:xfrm>
            <a:off x="4191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Connector 237"/>
          <p:cNvCxnSpPr/>
          <p:nvPr/>
        </p:nvCxnSpPr>
        <p:spPr>
          <a:xfrm>
            <a:off x="4419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Connector 238"/>
          <p:cNvCxnSpPr/>
          <p:nvPr/>
        </p:nvCxnSpPr>
        <p:spPr>
          <a:xfrm>
            <a:off x="4648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/>
          <p:cNvCxnSpPr/>
          <p:nvPr/>
        </p:nvCxnSpPr>
        <p:spPr>
          <a:xfrm>
            <a:off x="4876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" name="Straight Connector 240"/>
          <p:cNvCxnSpPr/>
          <p:nvPr/>
        </p:nvCxnSpPr>
        <p:spPr>
          <a:xfrm>
            <a:off x="2362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Connector 241"/>
          <p:cNvCxnSpPr/>
          <p:nvPr/>
        </p:nvCxnSpPr>
        <p:spPr>
          <a:xfrm>
            <a:off x="2590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Connector 242"/>
          <p:cNvCxnSpPr/>
          <p:nvPr/>
        </p:nvCxnSpPr>
        <p:spPr>
          <a:xfrm>
            <a:off x="2819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Connector 243"/>
          <p:cNvCxnSpPr/>
          <p:nvPr/>
        </p:nvCxnSpPr>
        <p:spPr>
          <a:xfrm>
            <a:off x="3048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" name="Straight Connector 244"/>
          <p:cNvCxnSpPr/>
          <p:nvPr/>
        </p:nvCxnSpPr>
        <p:spPr>
          <a:xfrm>
            <a:off x="3276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Connector 245"/>
          <p:cNvCxnSpPr/>
          <p:nvPr/>
        </p:nvCxnSpPr>
        <p:spPr>
          <a:xfrm>
            <a:off x="3505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" name="Straight Connector 246"/>
          <p:cNvCxnSpPr/>
          <p:nvPr/>
        </p:nvCxnSpPr>
        <p:spPr>
          <a:xfrm>
            <a:off x="1905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8" name="Straight Connector 247"/>
          <p:cNvCxnSpPr/>
          <p:nvPr/>
        </p:nvCxnSpPr>
        <p:spPr>
          <a:xfrm>
            <a:off x="2133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9" name="Straight Connector 248"/>
          <p:cNvCxnSpPr/>
          <p:nvPr/>
        </p:nvCxnSpPr>
        <p:spPr>
          <a:xfrm>
            <a:off x="1905000" y="3886200"/>
            <a:ext cx="22860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" name="Straight Connector 254"/>
          <p:cNvCxnSpPr/>
          <p:nvPr/>
        </p:nvCxnSpPr>
        <p:spPr>
          <a:xfrm flipV="1">
            <a:off x="1905000" y="3350568"/>
            <a:ext cx="2286000" cy="2232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>
          <a:xfrm>
            <a:off x="2971800" y="9950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 flipV="1">
            <a:off x="2971800" y="9950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>
            <a:off x="4114800" y="25908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 flipV="1">
            <a:off x="4114800" y="25908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77" name="Table 7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7127135"/>
              </p:ext>
            </p:extLst>
          </p:nvPr>
        </p:nvGraphicFramePr>
        <p:xfrm>
          <a:off x="304798" y="4800600"/>
          <a:ext cx="8610602" cy="1188720"/>
        </p:xfrm>
        <a:graphic>
          <a:graphicData uri="http://schemas.openxmlformats.org/drawingml/2006/table">
            <a:tbl>
              <a:tblPr firstRow="1" bandRow="1">
                <a:tableStyleId>{775DCB02-9BB8-47FD-8907-85C794F793BA}</a:tableStyleId>
              </a:tblPr>
              <a:tblGrid>
                <a:gridCol w="838201"/>
                <a:gridCol w="1143000"/>
                <a:gridCol w="1295400"/>
                <a:gridCol w="838200"/>
                <a:gridCol w="1295400"/>
                <a:gridCol w="1218291"/>
                <a:gridCol w="381000"/>
                <a:gridCol w="914400"/>
                <a:gridCol w="686710"/>
              </a:tblGrid>
              <a:tr h="457200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PS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INPUT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MEM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NS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OUTPUT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MEM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Pr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Delay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Pb</a:t>
                      </a:r>
                      <a:endParaRPr lang="en-US" sz="1800" dirty="0"/>
                    </a:p>
                  </a:txBody>
                  <a:tcPr/>
                </a:tc>
              </a:tr>
              <a:tr h="338593"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IDLE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Vi=WAVE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APATHY&lt;5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WAVE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Vo=WAVE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[2-5]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70%</a:t>
                      </a:r>
                      <a:endParaRPr lang="en-US" sz="1800" dirty="0"/>
                    </a:p>
                  </a:txBody>
                  <a:tcPr/>
                </a:tc>
              </a:tr>
              <a:tr h="338593"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IDLE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Vi=WAVE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APATHY&gt;=5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IDLE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APATHY--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[2-5]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80" name="Straight Connector 79"/>
          <p:cNvCxnSpPr/>
          <p:nvPr/>
        </p:nvCxnSpPr>
        <p:spPr>
          <a:xfrm>
            <a:off x="3124200" y="14478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3124200" y="9906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/>
          <p:nvPr/>
        </p:nvCxnSpPr>
        <p:spPr>
          <a:xfrm>
            <a:off x="5715000" y="15240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 flipV="1">
            <a:off x="5715000" y="15240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19420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Rectangle 108"/>
          <p:cNvSpPr/>
          <p:nvPr/>
        </p:nvSpPr>
        <p:spPr>
          <a:xfrm>
            <a:off x="5791200" y="995065"/>
            <a:ext cx="1143000" cy="45273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103" name="Rectangle 102"/>
          <p:cNvSpPr/>
          <p:nvPr/>
        </p:nvSpPr>
        <p:spPr>
          <a:xfrm>
            <a:off x="4648200" y="2590800"/>
            <a:ext cx="1143000" cy="45273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sp>
        <p:nvSpPr>
          <p:cNvPr id="106" name="Rectangle 105"/>
          <p:cNvSpPr/>
          <p:nvPr/>
        </p:nvSpPr>
        <p:spPr>
          <a:xfrm>
            <a:off x="4648200" y="3124200"/>
            <a:ext cx="1143000" cy="45273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sp>
        <p:nvSpPr>
          <p:cNvPr id="86" name="Rectangle 85"/>
          <p:cNvSpPr/>
          <p:nvPr/>
        </p:nvSpPr>
        <p:spPr>
          <a:xfrm>
            <a:off x="5791200" y="1524000"/>
            <a:ext cx="1143000" cy="45273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SAD</a:t>
            </a:r>
            <a:endParaRPr lang="en-US" sz="2400" dirty="0"/>
          </a:p>
        </p:txBody>
      </p:sp>
      <p:cxnSp>
        <p:nvCxnSpPr>
          <p:cNvPr id="80" name="Straight Connector 79"/>
          <p:cNvCxnSpPr/>
          <p:nvPr/>
        </p:nvCxnSpPr>
        <p:spPr>
          <a:xfrm flipV="1">
            <a:off x="4648200" y="914400"/>
            <a:ext cx="0" cy="3657600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" name="Rectangle 80"/>
          <p:cNvSpPr/>
          <p:nvPr/>
        </p:nvSpPr>
        <p:spPr>
          <a:xfrm>
            <a:off x="4191000" y="2590800"/>
            <a:ext cx="4572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04" name="Rectangle 103"/>
          <p:cNvSpPr/>
          <p:nvPr/>
        </p:nvSpPr>
        <p:spPr>
          <a:xfrm>
            <a:off x="3048000" y="990600"/>
            <a:ext cx="4572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cxnSp>
        <p:nvCxnSpPr>
          <p:cNvPr id="58" name="Straight Connector 57"/>
          <p:cNvCxnSpPr/>
          <p:nvPr/>
        </p:nvCxnSpPr>
        <p:spPr>
          <a:xfrm flipV="1">
            <a:off x="4191000" y="914400"/>
            <a:ext cx="0" cy="365760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76" name="Rectangle 75"/>
          <p:cNvSpPr/>
          <p:nvPr/>
        </p:nvSpPr>
        <p:spPr>
          <a:xfrm>
            <a:off x="1905000" y="2590800"/>
            <a:ext cx="22860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cxnSp>
        <p:nvCxnSpPr>
          <p:cNvPr id="61" name="Straight Connector 60"/>
          <p:cNvCxnSpPr/>
          <p:nvPr/>
        </p:nvCxnSpPr>
        <p:spPr>
          <a:xfrm flipV="1">
            <a:off x="5791200" y="914400"/>
            <a:ext cx="0" cy="3657600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Rectangle 54"/>
          <p:cNvSpPr/>
          <p:nvPr/>
        </p:nvSpPr>
        <p:spPr>
          <a:xfrm>
            <a:off x="1905000" y="990600"/>
            <a:ext cx="1143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63" name="Rectangle 62"/>
          <p:cNvSpPr/>
          <p:nvPr/>
        </p:nvSpPr>
        <p:spPr>
          <a:xfrm>
            <a:off x="3505200" y="995066"/>
            <a:ext cx="2286000" cy="4527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905000" y="4267200"/>
            <a:ext cx="59436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1905000" y="990600"/>
            <a:ext cx="0" cy="3276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81000" y="30435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Alice</a:t>
            </a:r>
            <a:endParaRPr lang="en-US" sz="2400" dirty="0"/>
          </a:p>
        </p:txBody>
      </p:sp>
      <p:sp>
        <p:nvSpPr>
          <p:cNvPr id="14" name="TextBox 13"/>
          <p:cNvSpPr txBox="1"/>
          <p:nvPr/>
        </p:nvSpPr>
        <p:spPr>
          <a:xfrm>
            <a:off x="457200" y="14433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Bob</a:t>
            </a:r>
            <a:endParaRPr lang="en-US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1262655" y="35769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16" name="TextBox 15"/>
          <p:cNvSpPr txBox="1"/>
          <p:nvPr/>
        </p:nvSpPr>
        <p:spPr>
          <a:xfrm>
            <a:off x="1262655" y="30480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17" name="TextBox 16"/>
          <p:cNvSpPr txBox="1"/>
          <p:nvPr/>
        </p:nvSpPr>
        <p:spPr>
          <a:xfrm>
            <a:off x="1295400" y="25908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1273365" y="19767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19" name="TextBox 18"/>
          <p:cNvSpPr txBox="1"/>
          <p:nvPr/>
        </p:nvSpPr>
        <p:spPr>
          <a:xfrm>
            <a:off x="1273365" y="14478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20" name="TextBox 19"/>
          <p:cNvSpPr txBox="1"/>
          <p:nvPr/>
        </p:nvSpPr>
        <p:spPr>
          <a:xfrm>
            <a:off x="1306110" y="9906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cxnSp>
        <p:nvCxnSpPr>
          <p:cNvPr id="43" name="Straight Connector 42"/>
          <p:cNvCxnSpPr/>
          <p:nvPr/>
        </p:nvCxnSpPr>
        <p:spPr>
          <a:xfrm>
            <a:off x="6477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6705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6934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7162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7391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7620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Rectangle 52"/>
          <p:cNvSpPr/>
          <p:nvPr/>
        </p:nvSpPr>
        <p:spPr>
          <a:xfrm>
            <a:off x="2590800" y="304800"/>
            <a:ext cx="20574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DESIRE = 6</a:t>
            </a:r>
            <a:endParaRPr lang="en-US" sz="2400" dirty="0"/>
          </a:p>
        </p:txBody>
      </p:sp>
      <p:sp>
        <p:nvSpPr>
          <p:cNvPr id="54" name="Rectangle 53"/>
          <p:cNvSpPr/>
          <p:nvPr/>
        </p:nvSpPr>
        <p:spPr>
          <a:xfrm>
            <a:off x="4876800" y="304800"/>
            <a:ext cx="2057400" cy="4572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APATHY = 4</a:t>
            </a:r>
            <a:endParaRPr lang="en-US" sz="2400" dirty="0"/>
          </a:p>
        </p:txBody>
      </p:sp>
      <p:cxnSp>
        <p:nvCxnSpPr>
          <p:cNvPr id="65" name="Straight Connector 64"/>
          <p:cNvCxnSpPr/>
          <p:nvPr/>
        </p:nvCxnSpPr>
        <p:spPr>
          <a:xfrm>
            <a:off x="3429000" y="9950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flipV="1">
            <a:off x="3429000" y="9950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5715000" y="9906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 flipV="1">
            <a:off x="5715000" y="9906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 flipV="1">
            <a:off x="1981200" y="990600"/>
            <a:ext cx="9906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>
            <a:off x="1981200" y="1438869"/>
            <a:ext cx="990600" cy="1339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 flipV="1">
            <a:off x="3581400" y="1443334"/>
            <a:ext cx="2133600" cy="1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 flipV="1">
            <a:off x="3581400" y="995066"/>
            <a:ext cx="2133600" cy="446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 flipV="1">
            <a:off x="1981200" y="2581868"/>
            <a:ext cx="2133600" cy="2679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>
            <a:off x="1981200" y="3056932"/>
            <a:ext cx="21336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7" name="Rectangle 106"/>
          <p:cNvSpPr/>
          <p:nvPr/>
        </p:nvSpPr>
        <p:spPr>
          <a:xfrm>
            <a:off x="3505200" y="1528465"/>
            <a:ext cx="2286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119" name="Straight Connector 118"/>
          <p:cNvCxnSpPr>
            <a:endCxn id="107" idx="1"/>
          </p:cNvCxnSpPr>
          <p:nvPr/>
        </p:nvCxnSpPr>
        <p:spPr>
          <a:xfrm>
            <a:off x="1905000" y="1752600"/>
            <a:ext cx="16002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/>
          <p:cNvCxnSpPr/>
          <p:nvPr/>
        </p:nvCxnSpPr>
        <p:spPr>
          <a:xfrm flipV="1">
            <a:off x="3581400" y="1528465"/>
            <a:ext cx="2133600" cy="44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/>
          <p:nvPr/>
        </p:nvCxnSpPr>
        <p:spPr>
          <a:xfrm>
            <a:off x="3581400" y="1981200"/>
            <a:ext cx="2133600" cy="1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/>
          <p:cNvCxnSpPr>
            <a:endCxn id="107" idx="1"/>
          </p:cNvCxnSpPr>
          <p:nvPr/>
        </p:nvCxnSpPr>
        <p:spPr>
          <a:xfrm flipH="1" flipV="1">
            <a:off x="3505200" y="1754833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>
            <a:stCxn id="107" idx="1"/>
          </p:cNvCxnSpPr>
          <p:nvPr/>
        </p:nvCxnSpPr>
        <p:spPr>
          <a:xfrm flipV="1">
            <a:off x="3505200" y="15284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/>
          <p:nvPr/>
        </p:nvCxnSpPr>
        <p:spPr>
          <a:xfrm flipH="1" flipV="1">
            <a:off x="1905000" y="12214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/>
          <p:nvPr/>
        </p:nvCxnSpPr>
        <p:spPr>
          <a:xfrm flipV="1">
            <a:off x="1905000" y="9950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/>
          <p:cNvCxnSpPr/>
          <p:nvPr/>
        </p:nvCxnSpPr>
        <p:spPr>
          <a:xfrm flipH="1" flipV="1">
            <a:off x="1905000" y="28216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/>
          <p:cNvCxnSpPr/>
          <p:nvPr/>
        </p:nvCxnSpPr>
        <p:spPr>
          <a:xfrm flipV="1">
            <a:off x="1905000" y="25952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/>
          <p:cNvCxnSpPr/>
          <p:nvPr/>
        </p:nvCxnSpPr>
        <p:spPr>
          <a:xfrm>
            <a:off x="1905000" y="2286000"/>
            <a:ext cx="38862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Connector 228"/>
          <p:cNvCxnSpPr/>
          <p:nvPr/>
        </p:nvCxnSpPr>
        <p:spPr>
          <a:xfrm>
            <a:off x="5105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Connector 229"/>
          <p:cNvCxnSpPr/>
          <p:nvPr/>
        </p:nvCxnSpPr>
        <p:spPr>
          <a:xfrm>
            <a:off x="5334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Connector 230"/>
          <p:cNvCxnSpPr/>
          <p:nvPr/>
        </p:nvCxnSpPr>
        <p:spPr>
          <a:xfrm>
            <a:off x="5562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Connector 231"/>
          <p:cNvCxnSpPr/>
          <p:nvPr/>
        </p:nvCxnSpPr>
        <p:spPr>
          <a:xfrm>
            <a:off x="5791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Connector 232"/>
          <p:cNvCxnSpPr/>
          <p:nvPr/>
        </p:nvCxnSpPr>
        <p:spPr>
          <a:xfrm>
            <a:off x="6019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Connector 233"/>
          <p:cNvCxnSpPr/>
          <p:nvPr/>
        </p:nvCxnSpPr>
        <p:spPr>
          <a:xfrm>
            <a:off x="6248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Connector 234"/>
          <p:cNvCxnSpPr/>
          <p:nvPr/>
        </p:nvCxnSpPr>
        <p:spPr>
          <a:xfrm>
            <a:off x="3733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Connector 235"/>
          <p:cNvCxnSpPr/>
          <p:nvPr/>
        </p:nvCxnSpPr>
        <p:spPr>
          <a:xfrm>
            <a:off x="3962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Connector 236"/>
          <p:cNvCxnSpPr/>
          <p:nvPr/>
        </p:nvCxnSpPr>
        <p:spPr>
          <a:xfrm>
            <a:off x="4191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Connector 237"/>
          <p:cNvCxnSpPr/>
          <p:nvPr/>
        </p:nvCxnSpPr>
        <p:spPr>
          <a:xfrm>
            <a:off x="4419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Connector 238"/>
          <p:cNvCxnSpPr/>
          <p:nvPr/>
        </p:nvCxnSpPr>
        <p:spPr>
          <a:xfrm>
            <a:off x="4648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/>
          <p:cNvCxnSpPr/>
          <p:nvPr/>
        </p:nvCxnSpPr>
        <p:spPr>
          <a:xfrm>
            <a:off x="4876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" name="Straight Connector 240"/>
          <p:cNvCxnSpPr/>
          <p:nvPr/>
        </p:nvCxnSpPr>
        <p:spPr>
          <a:xfrm>
            <a:off x="2362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Connector 241"/>
          <p:cNvCxnSpPr/>
          <p:nvPr/>
        </p:nvCxnSpPr>
        <p:spPr>
          <a:xfrm>
            <a:off x="2590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Connector 242"/>
          <p:cNvCxnSpPr/>
          <p:nvPr/>
        </p:nvCxnSpPr>
        <p:spPr>
          <a:xfrm>
            <a:off x="2819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Connector 243"/>
          <p:cNvCxnSpPr/>
          <p:nvPr/>
        </p:nvCxnSpPr>
        <p:spPr>
          <a:xfrm>
            <a:off x="3048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" name="Straight Connector 244"/>
          <p:cNvCxnSpPr/>
          <p:nvPr/>
        </p:nvCxnSpPr>
        <p:spPr>
          <a:xfrm>
            <a:off x="3276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Connector 245"/>
          <p:cNvCxnSpPr/>
          <p:nvPr/>
        </p:nvCxnSpPr>
        <p:spPr>
          <a:xfrm>
            <a:off x="3505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" name="Straight Connector 246"/>
          <p:cNvCxnSpPr/>
          <p:nvPr/>
        </p:nvCxnSpPr>
        <p:spPr>
          <a:xfrm>
            <a:off x="1905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8" name="Straight Connector 247"/>
          <p:cNvCxnSpPr/>
          <p:nvPr/>
        </p:nvCxnSpPr>
        <p:spPr>
          <a:xfrm>
            <a:off x="2133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9" name="Straight Connector 248"/>
          <p:cNvCxnSpPr/>
          <p:nvPr/>
        </p:nvCxnSpPr>
        <p:spPr>
          <a:xfrm>
            <a:off x="1905000" y="3886200"/>
            <a:ext cx="27432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" name="Straight Connector 254"/>
          <p:cNvCxnSpPr/>
          <p:nvPr/>
        </p:nvCxnSpPr>
        <p:spPr>
          <a:xfrm>
            <a:off x="1905000" y="3352800"/>
            <a:ext cx="27432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>
          <a:xfrm>
            <a:off x="2971800" y="9950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 flipV="1">
            <a:off x="2971800" y="9950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>
            <a:off x="4114800" y="25908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 flipV="1">
            <a:off x="4114800" y="25908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77" name="Table 7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1661202"/>
              </p:ext>
            </p:extLst>
          </p:nvPr>
        </p:nvGraphicFramePr>
        <p:xfrm>
          <a:off x="304798" y="4800600"/>
          <a:ext cx="8610602" cy="1188720"/>
        </p:xfrm>
        <a:graphic>
          <a:graphicData uri="http://schemas.openxmlformats.org/drawingml/2006/table">
            <a:tbl>
              <a:tblPr firstRow="1" bandRow="1">
                <a:tableStyleId>{775DCB02-9BB8-47FD-8907-85C794F793BA}</a:tableStyleId>
              </a:tblPr>
              <a:tblGrid>
                <a:gridCol w="838201"/>
                <a:gridCol w="1143000"/>
                <a:gridCol w="1295400"/>
                <a:gridCol w="838200"/>
                <a:gridCol w="1295400"/>
                <a:gridCol w="1218291"/>
                <a:gridCol w="381000"/>
                <a:gridCol w="914400"/>
                <a:gridCol w="686710"/>
              </a:tblGrid>
              <a:tr h="457200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PS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INPUT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MEM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NS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OUTPUT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MEM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Pr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Delay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Pb</a:t>
                      </a:r>
                      <a:endParaRPr lang="en-US" sz="1800" dirty="0"/>
                    </a:p>
                  </a:txBody>
                  <a:tcPr/>
                </a:tc>
              </a:tr>
              <a:tr h="338593"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IDLE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Vi=WAVE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APATHY&lt;5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WAVE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Vo=WAVE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[2-5]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70%</a:t>
                      </a:r>
                      <a:endParaRPr lang="en-US" sz="1800" dirty="0"/>
                    </a:p>
                  </a:txBody>
                  <a:tcPr/>
                </a:tc>
              </a:tr>
              <a:tr h="338593"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IDLE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Vi=WAVE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APATHY&gt;=5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IDLE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APATHY--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[2-5]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82" name="Straight Connector 81"/>
          <p:cNvCxnSpPr/>
          <p:nvPr/>
        </p:nvCxnSpPr>
        <p:spPr>
          <a:xfrm>
            <a:off x="4572000" y="25908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 flipV="1">
            <a:off x="4572000" y="25908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3124200" y="999532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>
            <a:off x="3124200" y="14478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>
            <a:off x="4267200" y="25908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>
            <a:off x="4267200" y="30480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 flipH="1" flipV="1">
            <a:off x="4648200" y="3355032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 flipV="1">
            <a:off x="4648200" y="3128664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/>
          <p:nvPr/>
        </p:nvCxnSpPr>
        <p:spPr>
          <a:xfrm>
            <a:off x="5715000" y="15240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 flipV="1">
            <a:off x="5715000" y="15240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83070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tangle 83"/>
          <p:cNvSpPr/>
          <p:nvPr/>
        </p:nvSpPr>
        <p:spPr>
          <a:xfrm>
            <a:off x="4648200" y="2595265"/>
            <a:ext cx="1143000" cy="45273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sp>
        <p:nvSpPr>
          <p:cNvPr id="94" name="Rectangle 93"/>
          <p:cNvSpPr/>
          <p:nvPr/>
        </p:nvSpPr>
        <p:spPr>
          <a:xfrm>
            <a:off x="4648200" y="3128665"/>
            <a:ext cx="1143000" cy="45273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sp>
        <p:nvSpPr>
          <p:cNvPr id="96" name="Rectangle 95"/>
          <p:cNvSpPr/>
          <p:nvPr/>
        </p:nvSpPr>
        <p:spPr>
          <a:xfrm>
            <a:off x="5791200" y="1528465"/>
            <a:ext cx="1143000" cy="45273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SAD</a:t>
            </a:r>
            <a:endParaRPr lang="en-US" sz="2400" dirty="0"/>
          </a:p>
        </p:txBody>
      </p:sp>
      <p:sp>
        <p:nvSpPr>
          <p:cNvPr id="97" name="Rectangle 96"/>
          <p:cNvSpPr/>
          <p:nvPr/>
        </p:nvSpPr>
        <p:spPr>
          <a:xfrm>
            <a:off x="5791200" y="995065"/>
            <a:ext cx="1143000" cy="45273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cxnSp>
        <p:nvCxnSpPr>
          <p:cNvPr id="58" name="Straight Connector 57"/>
          <p:cNvCxnSpPr/>
          <p:nvPr/>
        </p:nvCxnSpPr>
        <p:spPr>
          <a:xfrm flipV="1">
            <a:off x="4648200" y="914400"/>
            <a:ext cx="0" cy="365760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81" name="Rectangle 80"/>
          <p:cNvSpPr/>
          <p:nvPr/>
        </p:nvSpPr>
        <p:spPr>
          <a:xfrm>
            <a:off x="4191000" y="2590800"/>
            <a:ext cx="4572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04" name="Rectangle 103"/>
          <p:cNvSpPr/>
          <p:nvPr/>
        </p:nvSpPr>
        <p:spPr>
          <a:xfrm>
            <a:off x="3048000" y="990600"/>
            <a:ext cx="4572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76" name="Rectangle 75"/>
          <p:cNvSpPr/>
          <p:nvPr/>
        </p:nvSpPr>
        <p:spPr>
          <a:xfrm>
            <a:off x="1905000" y="2590800"/>
            <a:ext cx="22860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cxnSp>
        <p:nvCxnSpPr>
          <p:cNvPr id="61" name="Straight Connector 60"/>
          <p:cNvCxnSpPr/>
          <p:nvPr/>
        </p:nvCxnSpPr>
        <p:spPr>
          <a:xfrm flipV="1">
            <a:off x="5791200" y="914400"/>
            <a:ext cx="0" cy="3657600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Rectangle 54"/>
          <p:cNvSpPr/>
          <p:nvPr/>
        </p:nvSpPr>
        <p:spPr>
          <a:xfrm>
            <a:off x="1905000" y="990600"/>
            <a:ext cx="1143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63" name="Rectangle 62"/>
          <p:cNvSpPr/>
          <p:nvPr/>
        </p:nvSpPr>
        <p:spPr>
          <a:xfrm>
            <a:off x="3505200" y="995066"/>
            <a:ext cx="2286000" cy="4527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905000" y="4267200"/>
            <a:ext cx="59436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1905000" y="990600"/>
            <a:ext cx="0" cy="3276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81000" y="30435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Alice</a:t>
            </a:r>
            <a:endParaRPr lang="en-US" sz="2400" dirty="0"/>
          </a:p>
        </p:txBody>
      </p:sp>
      <p:sp>
        <p:nvSpPr>
          <p:cNvPr id="14" name="TextBox 13"/>
          <p:cNvSpPr txBox="1"/>
          <p:nvPr/>
        </p:nvSpPr>
        <p:spPr>
          <a:xfrm>
            <a:off x="457200" y="14433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Bob</a:t>
            </a:r>
            <a:endParaRPr lang="en-US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1262655" y="35769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16" name="TextBox 15"/>
          <p:cNvSpPr txBox="1"/>
          <p:nvPr/>
        </p:nvSpPr>
        <p:spPr>
          <a:xfrm>
            <a:off x="1262655" y="30480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17" name="TextBox 16"/>
          <p:cNvSpPr txBox="1"/>
          <p:nvPr/>
        </p:nvSpPr>
        <p:spPr>
          <a:xfrm>
            <a:off x="1295400" y="25908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1273365" y="19767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19" name="TextBox 18"/>
          <p:cNvSpPr txBox="1"/>
          <p:nvPr/>
        </p:nvSpPr>
        <p:spPr>
          <a:xfrm>
            <a:off x="1273365" y="14478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20" name="TextBox 19"/>
          <p:cNvSpPr txBox="1"/>
          <p:nvPr/>
        </p:nvSpPr>
        <p:spPr>
          <a:xfrm>
            <a:off x="1306110" y="9906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cxnSp>
        <p:nvCxnSpPr>
          <p:cNvPr id="43" name="Straight Connector 42"/>
          <p:cNvCxnSpPr/>
          <p:nvPr/>
        </p:nvCxnSpPr>
        <p:spPr>
          <a:xfrm>
            <a:off x="6477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6705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6934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7162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7391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7620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Rectangle 52"/>
          <p:cNvSpPr/>
          <p:nvPr/>
        </p:nvSpPr>
        <p:spPr>
          <a:xfrm>
            <a:off x="2590800" y="304800"/>
            <a:ext cx="20574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DESIRE = 6</a:t>
            </a:r>
            <a:endParaRPr lang="en-US" sz="2400" dirty="0"/>
          </a:p>
        </p:txBody>
      </p:sp>
      <p:sp>
        <p:nvSpPr>
          <p:cNvPr id="54" name="Rectangle 53"/>
          <p:cNvSpPr/>
          <p:nvPr/>
        </p:nvSpPr>
        <p:spPr>
          <a:xfrm>
            <a:off x="4876800" y="304800"/>
            <a:ext cx="2057400" cy="4572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APATHY = 4</a:t>
            </a:r>
            <a:endParaRPr lang="en-US" sz="2400" dirty="0"/>
          </a:p>
        </p:txBody>
      </p:sp>
      <p:cxnSp>
        <p:nvCxnSpPr>
          <p:cNvPr id="65" name="Straight Connector 64"/>
          <p:cNvCxnSpPr/>
          <p:nvPr/>
        </p:nvCxnSpPr>
        <p:spPr>
          <a:xfrm>
            <a:off x="3429000" y="9950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flipV="1">
            <a:off x="3429000" y="9950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5715000" y="9906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 flipV="1">
            <a:off x="5715000" y="9906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 flipV="1">
            <a:off x="1981200" y="990600"/>
            <a:ext cx="9906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>
            <a:off x="1981200" y="1438869"/>
            <a:ext cx="990600" cy="1339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 flipV="1">
            <a:off x="3581400" y="1443334"/>
            <a:ext cx="2133600" cy="1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 flipV="1">
            <a:off x="3581400" y="995066"/>
            <a:ext cx="2133600" cy="446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 flipV="1">
            <a:off x="1981200" y="2581868"/>
            <a:ext cx="2133600" cy="2679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>
            <a:off x="1981200" y="3056932"/>
            <a:ext cx="21336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7" name="Rectangle 106"/>
          <p:cNvSpPr/>
          <p:nvPr/>
        </p:nvSpPr>
        <p:spPr>
          <a:xfrm>
            <a:off x="3505200" y="1528465"/>
            <a:ext cx="2286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119" name="Straight Connector 118"/>
          <p:cNvCxnSpPr>
            <a:endCxn id="107" idx="1"/>
          </p:cNvCxnSpPr>
          <p:nvPr/>
        </p:nvCxnSpPr>
        <p:spPr>
          <a:xfrm>
            <a:off x="1905000" y="1752600"/>
            <a:ext cx="16002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/>
          <p:cNvCxnSpPr/>
          <p:nvPr/>
        </p:nvCxnSpPr>
        <p:spPr>
          <a:xfrm flipV="1">
            <a:off x="3581400" y="1528465"/>
            <a:ext cx="2133600" cy="44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/>
          <p:nvPr/>
        </p:nvCxnSpPr>
        <p:spPr>
          <a:xfrm>
            <a:off x="3581400" y="1981200"/>
            <a:ext cx="2133600" cy="1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/>
          <p:cNvCxnSpPr>
            <a:endCxn id="107" idx="1"/>
          </p:cNvCxnSpPr>
          <p:nvPr/>
        </p:nvCxnSpPr>
        <p:spPr>
          <a:xfrm flipH="1" flipV="1">
            <a:off x="3505200" y="1754833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>
            <a:stCxn id="107" idx="1"/>
          </p:cNvCxnSpPr>
          <p:nvPr/>
        </p:nvCxnSpPr>
        <p:spPr>
          <a:xfrm flipV="1">
            <a:off x="3505200" y="15284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/>
          <p:nvPr/>
        </p:nvCxnSpPr>
        <p:spPr>
          <a:xfrm flipH="1" flipV="1">
            <a:off x="1905000" y="12214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/>
          <p:nvPr/>
        </p:nvCxnSpPr>
        <p:spPr>
          <a:xfrm flipV="1">
            <a:off x="1905000" y="9950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/>
          <p:cNvCxnSpPr/>
          <p:nvPr/>
        </p:nvCxnSpPr>
        <p:spPr>
          <a:xfrm flipH="1" flipV="1">
            <a:off x="1905000" y="28216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/>
          <p:cNvCxnSpPr/>
          <p:nvPr/>
        </p:nvCxnSpPr>
        <p:spPr>
          <a:xfrm flipV="1">
            <a:off x="1905000" y="25952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/>
          <p:cNvCxnSpPr/>
          <p:nvPr/>
        </p:nvCxnSpPr>
        <p:spPr>
          <a:xfrm>
            <a:off x="1905000" y="2286000"/>
            <a:ext cx="38862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Connector 228"/>
          <p:cNvCxnSpPr/>
          <p:nvPr/>
        </p:nvCxnSpPr>
        <p:spPr>
          <a:xfrm>
            <a:off x="5105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Connector 229"/>
          <p:cNvCxnSpPr/>
          <p:nvPr/>
        </p:nvCxnSpPr>
        <p:spPr>
          <a:xfrm>
            <a:off x="5334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Connector 230"/>
          <p:cNvCxnSpPr/>
          <p:nvPr/>
        </p:nvCxnSpPr>
        <p:spPr>
          <a:xfrm>
            <a:off x="5562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Connector 231"/>
          <p:cNvCxnSpPr/>
          <p:nvPr/>
        </p:nvCxnSpPr>
        <p:spPr>
          <a:xfrm>
            <a:off x="5791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Connector 232"/>
          <p:cNvCxnSpPr/>
          <p:nvPr/>
        </p:nvCxnSpPr>
        <p:spPr>
          <a:xfrm>
            <a:off x="6019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Connector 233"/>
          <p:cNvCxnSpPr/>
          <p:nvPr/>
        </p:nvCxnSpPr>
        <p:spPr>
          <a:xfrm>
            <a:off x="6248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Connector 234"/>
          <p:cNvCxnSpPr/>
          <p:nvPr/>
        </p:nvCxnSpPr>
        <p:spPr>
          <a:xfrm>
            <a:off x="3733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Connector 235"/>
          <p:cNvCxnSpPr/>
          <p:nvPr/>
        </p:nvCxnSpPr>
        <p:spPr>
          <a:xfrm>
            <a:off x="3962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Connector 236"/>
          <p:cNvCxnSpPr/>
          <p:nvPr/>
        </p:nvCxnSpPr>
        <p:spPr>
          <a:xfrm>
            <a:off x="4191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Connector 237"/>
          <p:cNvCxnSpPr/>
          <p:nvPr/>
        </p:nvCxnSpPr>
        <p:spPr>
          <a:xfrm>
            <a:off x="4419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Connector 238"/>
          <p:cNvCxnSpPr/>
          <p:nvPr/>
        </p:nvCxnSpPr>
        <p:spPr>
          <a:xfrm>
            <a:off x="4648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/>
          <p:cNvCxnSpPr/>
          <p:nvPr/>
        </p:nvCxnSpPr>
        <p:spPr>
          <a:xfrm>
            <a:off x="4876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" name="Straight Connector 240"/>
          <p:cNvCxnSpPr/>
          <p:nvPr/>
        </p:nvCxnSpPr>
        <p:spPr>
          <a:xfrm>
            <a:off x="2362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Connector 241"/>
          <p:cNvCxnSpPr/>
          <p:nvPr/>
        </p:nvCxnSpPr>
        <p:spPr>
          <a:xfrm>
            <a:off x="2590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Connector 242"/>
          <p:cNvCxnSpPr/>
          <p:nvPr/>
        </p:nvCxnSpPr>
        <p:spPr>
          <a:xfrm>
            <a:off x="2819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Connector 243"/>
          <p:cNvCxnSpPr/>
          <p:nvPr/>
        </p:nvCxnSpPr>
        <p:spPr>
          <a:xfrm>
            <a:off x="3048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" name="Straight Connector 244"/>
          <p:cNvCxnSpPr/>
          <p:nvPr/>
        </p:nvCxnSpPr>
        <p:spPr>
          <a:xfrm>
            <a:off x="3276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Connector 245"/>
          <p:cNvCxnSpPr/>
          <p:nvPr/>
        </p:nvCxnSpPr>
        <p:spPr>
          <a:xfrm>
            <a:off x="3505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" name="Straight Connector 246"/>
          <p:cNvCxnSpPr/>
          <p:nvPr/>
        </p:nvCxnSpPr>
        <p:spPr>
          <a:xfrm>
            <a:off x="1905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8" name="Straight Connector 247"/>
          <p:cNvCxnSpPr/>
          <p:nvPr/>
        </p:nvCxnSpPr>
        <p:spPr>
          <a:xfrm>
            <a:off x="2133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9" name="Straight Connector 248"/>
          <p:cNvCxnSpPr/>
          <p:nvPr/>
        </p:nvCxnSpPr>
        <p:spPr>
          <a:xfrm>
            <a:off x="1905000" y="3886200"/>
            <a:ext cx="27432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" name="Straight Connector 254"/>
          <p:cNvCxnSpPr/>
          <p:nvPr/>
        </p:nvCxnSpPr>
        <p:spPr>
          <a:xfrm>
            <a:off x="1905000" y="3352800"/>
            <a:ext cx="27432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>
          <a:xfrm>
            <a:off x="2971800" y="9950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 flipV="1">
            <a:off x="2971800" y="9950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>
            <a:off x="4114800" y="25908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 flipV="1">
            <a:off x="4114800" y="25908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>
            <a:off x="4572000" y="25908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 flipV="1">
            <a:off x="4572000" y="25908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3124200" y="999532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>
            <a:off x="3124200" y="14478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>
            <a:off x="4267200" y="25908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>
            <a:off x="4267200" y="30480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 flipH="1" flipV="1">
            <a:off x="4648200" y="3355032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 flipV="1">
            <a:off x="4648200" y="3128664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/>
          <p:nvPr/>
        </p:nvCxnSpPr>
        <p:spPr>
          <a:xfrm>
            <a:off x="5715000" y="15240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/>
          <p:nvPr/>
        </p:nvCxnSpPr>
        <p:spPr>
          <a:xfrm flipV="1">
            <a:off x="5715000" y="15240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94603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Rectangle 93"/>
          <p:cNvSpPr/>
          <p:nvPr/>
        </p:nvSpPr>
        <p:spPr>
          <a:xfrm>
            <a:off x="4648200" y="2595265"/>
            <a:ext cx="1143000" cy="45273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sp>
        <p:nvSpPr>
          <p:cNvPr id="96" name="Rectangle 95"/>
          <p:cNvSpPr/>
          <p:nvPr/>
        </p:nvSpPr>
        <p:spPr>
          <a:xfrm>
            <a:off x="4648200" y="3128665"/>
            <a:ext cx="1143000" cy="45273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sp>
        <p:nvSpPr>
          <p:cNvPr id="97" name="Rectangle 96"/>
          <p:cNvSpPr/>
          <p:nvPr/>
        </p:nvSpPr>
        <p:spPr>
          <a:xfrm>
            <a:off x="5791200" y="1528465"/>
            <a:ext cx="1143000" cy="45273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SAD</a:t>
            </a:r>
            <a:endParaRPr lang="en-US" sz="2400" dirty="0"/>
          </a:p>
        </p:txBody>
      </p:sp>
      <p:sp>
        <p:nvSpPr>
          <p:cNvPr id="99" name="Rectangle 98"/>
          <p:cNvSpPr/>
          <p:nvPr/>
        </p:nvSpPr>
        <p:spPr>
          <a:xfrm>
            <a:off x="5791200" y="995065"/>
            <a:ext cx="1143000" cy="45273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cxnSp>
        <p:nvCxnSpPr>
          <p:cNvPr id="58" name="Straight Connector 57"/>
          <p:cNvCxnSpPr/>
          <p:nvPr/>
        </p:nvCxnSpPr>
        <p:spPr>
          <a:xfrm flipV="1">
            <a:off x="4648200" y="914400"/>
            <a:ext cx="0" cy="365760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81" name="Rectangle 80"/>
          <p:cNvSpPr/>
          <p:nvPr/>
        </p:nvSpPr>
        <p:spPr>
          <a:xfrm>
            <a:off x="4191000" y="2590800"/>
            <a:ext cx="4572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04" name="Rectangle 103"/>
          <p:cNvSpPr/>
          <p:nvPr/>
        </p:nvSpPr>
        <p:spPr>
          <a:xfrm>
            <a:off x="3048000" y="990600"/>
            <a:ext cx="4572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76" name="Rectangle 75"/>
          <p:cNvSpPr/>
          <p:nvPr/>
        </p:nvSpPr>
        <p:spPr>
          <a:xfrm>
            <a:off x="1905000" y="2590800"/>
            <a:ext cx="22860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cxnSp>
        <p:nvCxnSpPr>
          <p:cNvPr id="61" name="Straight Connector 60"/>
          <p:cNvCxnSpPr/>
          <p:nvPr/>
        </p:nvCxnSpPr>
        <p:spPr>
          <a:xfrm flipV="1">
            <a:off x="5791200" y="914400"/>
            <a:ext cx="0" cy="3657600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Rectangle 54"/>
          <p:cNvSpPr/>
          <p:nvPr/>
        </p:nvSpPr>
        <p:spPr>
          <a:xfrm>
            <a:off x="1905000" y="990600"/>
            <a:ext cx="1143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63" name="Rectangle 62"/>
          <p:cNvSpPr/>
          <p:nvPr/>
        </p:nvSpPr>
        <p:spPr>
          <a:xfrm>
            <a:off x="3505200" y="995066"/>
            <a:ext cx="2286000" cy="4527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905000" y="4267200"/>
            <a:ext cx="59436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1905000" y="990600"/>
            <a:ext cx="0" cy="3276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81000" y="30435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Alice</a:t>
            </a:r>
            <a:endParaRPr lang="en-US" sz="2400" dirty="0"/>
          </a:p>
        </p:txBody>
      </p:sp>
      <p:sp>
        <p:nvSpPr>
          <p:cNvPr id="14" name="TextBox 13"/>
          <p:cNvSpPr txBox="1"/>
          <p:nvPr/>
        </p:nvSpPr>
        <p:spPr>
          <a:xfrm>
            <a:off x="457200" y="14433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Bob</a:t>
            </a:r>
            <a:endParaRPr lang="en-US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1262655" y="35769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16" name="TextBox 15"/>
          <p:cNvSpPr txBox="1"/>
          <p:nvPr/>
        </p:nvSpPr>
        <p:spPr>
          <a:xfrm>
            <a:off x="1262655" y="30480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17" name="TextBox 16"/>
          <p:cNvSpPr txBox="1"/>
          <p:nvPr/>
        </p:nvSpPr>
        <p:spPr>
          <a:xfrm>
            <a:off x="1295400" y="25908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1273365" y="19767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19" name="TextBox 18"/>
          <p:cNvSpPr txBox="1"/>
          <p:nvPr/>
        </p:nvSpPr>
        <p:spPr>
          <a:xfrm>
            <a:off x="1273365" y="14478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20" name="TextBox 19"/>
          <p:cNvSpPr txBox="1"/>
          <p:nvPr/>
        </p:nvSpPr>
        <p:spPr>
          <a:xfrm>
            <a:off x="1306110" y="9906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cxnSp>
        <p:nvCxnSpPr>
          <p:cNvPr id="43" name="Straight Connector 42"/>
          <p:cNvCxnSpPr/>
          <p:nvPr/>
        </p:nvCxnSpPr>
        <p:spPr>
          <a:xfrm>
            <a:off x="6477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6705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6934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7162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7391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7620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Rectangle 52"/>
          <p:cNvSpPr/>
          <p:nvPr/>
        </p:nvSpPr>
        <p:spPr>
          <a:xfrm>
            <a:off x="2590800" y="304800"/>
            <a:ext cx="20574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DESIRE = 6</a:t>
            </a:r>
            <a:endParaRPr lang="en-US" sz="2400" dirty="0"/>
          </a:p>
        </p:txBody>
      </p:sp>
      <p:sp>
        <p:nvSpPr>
          <p:cNvPr id="54" name="Rectangle 53"/>
          <p:cNvSpPr/>
          <p:nvPr/>
        </p:nvSpPr>
        <p:spPr>
          <a:xfrm>
            <a:off x="4876800" y="304800"/>
            <a:ext cx="2057400" cy="4572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APATHY = 4</a:t>
            </a:r>
            <a:endParaRPr lang="en-US" sz="2400" dirty="0"/>
          </a:p>
        </p:txBody>
      </p:sp>
      <p:cxnSp>
        <p:nvCxnSpPr>
          <p:cNvPr id="65" name="Straight Connector 64"/>
          <p:cNvCxnSpPr/>
          <p:nvPr/>
        </p:nvCxnSpPr>
        <p:spPr>
          <a:xfrm>
            <a:off x="3429000" y="9950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flipV="1">
            <a:off x="3429000" y="9950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5715000" y="9906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 flipV="1">
            <a:off x="5715000" y="9906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 flipV="1">
            <a:off x="1981200" y="990600"/>
            <a:ext cx="9906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>
            <a:off x="1981200" y="1438869"/>
            <a:ext cx="990600" cy="1339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 flipV="1">
            <a:off x="3581400" y="1443334"/>
            <a:ext cx="2133600" cy="1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 flipV="1">
            <a:off x="3581400" y="995066"/>
            <a:ext cx="2133600" cy="446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 flipV="1">
            <a:off x="1981200" y="2581868"/>
            <a:ext cx="2133600" cy="2679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>
            <a:off x="1981200" y="3056932"/>
            <a:ext cx="21336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7" name="Rectangle 106"/>
          <p:cNvSpPr/>
          <p:nvPr/>
        </p:nvSpPr>
        <p:spPr>
          <a:xfrm>
            <a:off x="3505200" y="1528465"/>
            <a:ext cx="2286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119" name="Straight Connector 118"/>
          <p:cNvCxnSpPr>
            <a:endCxn id="107" idx="1"/>
          </p:cNvCxnSpPr>
          <p:nvPr/>
        </p:nvCxnSpPr>
        <p:spPr>
          <a:xfrm>
            <a:off x="1905000" y="1752600"/>
            <a:ext cx="16002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/>
          <p:cNvCxnSpPr/>
          <p:nvPr/>
        </p:nvCxnSpPr>
        <p:spPr>
          <a:xfrm flipV="1">
            <a:off x="3581400" y="1528465"/>
            <a:ext cx="2133600" cy="44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/>
          <p:nvPr/>
        </p:nvCxnSpPr>
        <p:spPr>
          <a:xfrm>
            <a:off x="3581400" y="1981200"/>
            <a:ext cx="2133600" cy="1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/>
          <p:cNvCxnSpPr>
            <a:endCxn id="107" idx="1"/>
          </p:cNvCxnSpPr>
          <p:nvPr/>
        </p:nvCxnSpPr>
        <p:spPr>
          <a:xfrm flipH="1" flipV="1">
            <a:off x="3505200" y="1754833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>
            <a:stCxn id="107" idx="1"/>
          </p:cNvCxnSpPr>
          <p:nvPr/>
        </p:nvCxnSpPr>
        <p:spPr>
          <a:xfrm flipV="1">
            <a:off x="3505200" y="15284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/>
          <p:nvPr/>
        </p:nvCxnSpPr>
        <p:spPr>
          <a:xfrm flipH="1" flipV="1">
            <a:off x="1905000" y="12214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/>
          <p:nvPr/>
        </p:nvCxnSpPr>
        <p:spPr>
          <a:xfrm flipV="1">
            <a:off x="1905000" y="9950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/>
          <p:cNvCxnSpPr/>
          <p:nvPr/>
        </p:nvCxnSpPr>
        <p:spPr>
          <a:xfrm flipH="1" flipV="1">
            <a:off x="1905000" y="28216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/>
          <p:cNvCxnSpPr/>
          <p:nvPr/>
        </p:nvCxnSpPr>
        <p:spPr>
          <a:xfrm flipV="1">
            <a:off x="1905000" y="25952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/>
          <p:cNvCxnSpPr/>
          <p:nvPr/>
        </p:nvCxnSpPr>
        <p:spPr>
          <a:xfrm>
            <a:off x="1905000" y="2286000"/>
            <a:ext cx="38862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Connector 228"/>
          <p:cNvCxnSpPr/>
          <p:nvPr/>
        </p:nvCxnSpPr>
        <p:spPr>
          <a:xfrm>
            <a:off x="5105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Connector 229"/>
          <p:cNvCxnSpPr/>
          <p:nvPr/>
        </p:nvCxnSpPr>
        <p:spPr>
          <a:xfrm>
            <a:off x="5334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Connector 230"/>
          <p:cNvCxnSpPr/>
          <p:nvPr/>
        </p:nvCxnSpPr>
        <p:spPr>
          <a:xfrm>
            <a:off x="5562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Connector 231"/>
          <p:cNvCxnSpPr/>
          <p:nvPr/>
        </p:nvCxnSpPr>
        <p:spPr>
          <a:xfrm>
            <a:off x="5791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Connector 232"/>
          <p:cNvCxnSpPr/>
          <p:nvPr/>
        </p:nvCxnSpPr>
        <p:spPr>
          <a:xfrm>
            <a:off x="6019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Connector 233"/>
          <p:cNvCxnSpPr/>
          <p:nvPr/>
        </p:nvCxnSpPr>
        <p:spPr>
          <a:xfrm>
            <a:off x="6248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Connector 234"/>
          <p:cNvCxnSpPr/>
          <p:nvPr/>
        </p:nvCxnSpPr>
        <p:spPr>
          <a:xfrm>
            <a:off x="3733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Connector 235"/>
          <p:cNvCxnSpPr/>
          <p:nvPr/>
        </p:nvCxnSpPr>
        <p:spPr>
          <a:xfrm>
            <a:off x="3962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Connector 236"/>
          <p:cNvCxnSpPr/>
          <p:nvPr/>
        </p:nvCxnSpPr>
        <p:spPr>
          <a:xfrm>
            <a:off x="4191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Connector 237"/>
          <p:cNvCxnSpPr/>
          <p:nvPr/>
        </p:nvCxnSpPr>
        <p:spPr>
          <a:xfrm>
            <a:off x="4419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Connector 238"/>
          <p:cNvCxnSpPr/>
          <p:nvPr/>
        </p:nvCxnSpPr>
        <p:spPr>
          <a:xfrm>
            <a:off x="4648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/>
          <p:cNvCxnSpPr/>
          <p:nvPr/>
        </p:nvCxnSpPr>
        <p:spPr>
          <a:xfrm>
            <a:off x="4876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" name="Straight Connector 240"/>
          <p:cNvCxnSpPr/>
          <p:nvPr/>
        </p:nvCxnSpPr>
        <p:spPr>
          <a:xfrm>
            <a:off x="2362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Connector 241"/>
          <p:cNvCxnSpPr/>
          <p:nvPr/>
        </p:nvCxnSpPr>
        <p:spPr>
          <a:xfrm>
            <a:off x="2590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Connector 242"/>
          <p:cNvCxnSpPr/>
          <p:nvPr/>
        </p:nvCxnSpPr>
        <p:spPr>
          <a:xfrm>
            <a:off x="2819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Connector 243"/>
          <p:cNvCxnSpPr/>
          <p:nvPr/>
        </p:nvCxnSpPr>
        <p:spPr>
          <a:xfrm>
            <a:off x="3048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" name="Straight Connector 244"/>
          <p:cNvCxnSpPr/>
          <p:nvPr/>
        </p:nvCxnSpPr>
        <p:spPr>
          <a:xfrm>
            <a:off x="3276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Connector 245"/>
          <p:cNvCxnSpPr/>
          <p:nvPr/>
        </p:nvCxnSpPr>
        <p:spPr>
          <a:xfrm>
            <a:off x="3505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" name="Straight Connector 246"/>
          <p:cNvCxnSpPr/>
          <p:nvPr/>
        </p:nvCxnSpPr>
        <p:spPr>
          <a:xfrm>
            <a:off x="1905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8" name="Straight Connector 247"/>
          <p:cNvCxnSpPr/>
          <p:nvPr/>
        </p:nvCxnSpPr>
        <p:spPr>
          <a:xfrm>
            <a:off x="2133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9" name="Straight Connector 248"/>
          <p:cNvCxnSpPr/>
          <p:nvPr/>
        </p:nvCxnSpPr>
        <p:spPr>
          <a:xfrm>
            <a:off x="1905000" y="3886200"/>
            <a:ext cx="27432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" name="Straight Connector 254"/>
          <p:cNvCxnSpPr/>
          <p:nvPr/>
        </p:nvCxnSpPr>
        <p:spPr>
          <a:xfrm>
            <a:off x="1905000" y="3352800"/>
            <a:ext cx="27432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>
          <a:xfrm>
            <a:off x="2971800" y="9950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 flipV="1">
            <a:off x="2971800" y="9950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>
            <a:off x="4114800" y="25908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 flipV="1">
            <a:off x="4114800" y="25908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>
            <a:off x="4572000" y="25908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 flipV="1">
            <a:off x="4572000" y="25908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3124200" y="999532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>
            <a:off x="3124200" y="14478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>
            <a:off x="4267200" y="25908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>
            <a:off x="4267200" y="30480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 flipH="1" flipV="1">
            <a:off x="4648200" y="3355032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 flipV="1">
            <a:off x="4648200" y="3128664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84" name="Table 8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8369847"/>
              </p:ext>
            </p:extLst>
          </p:nvPr>
        </p:nvGraphicFramePr>
        <p:xfrm>
          <a:off x="304798" y="4800600"/>
          <a:ext cx="8610602" cy="1163541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838201"/>
                <a:gridCol w="1143000"/>
                <a:gridCol w="1295400"/>
                <a:gridCol w="838200"/>
                <a:gridCol w="1295400"/>
                <a:gridCol w="1219200"/>
                <a:gridCol w="381000"/>
                <a:gridCol w="914400"/>
                <a:gridCol w="685801"/>
              </a:tblGrid>
              <a:tr h="432021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PS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INPUT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MEM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NS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OUTPUT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MEM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Pr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Delay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Pb</a:t>
                      </a:r>
                      <a:endParaRPr lang="en-US" sz="1800" dirty="0"/>
                    </a:p>
                  </a:txBody>
                  <a:tcPr/>
                </a:tc>
              </a:tr>
              <a:tr h="338593"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WAVE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Vi=WAVE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SPEAK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Ao</a:t>
                      </a:r>
                      <a:r>
                        <a:rPr lang="en-US" sz="1800" dirty="0" smtClean="0"/>
                        <a:t>=HELLO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DESIRE++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1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[2-5]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</a:tr>
              <a:tr h="338593"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WAVE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IDLE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Vo=SAD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DESIRE--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2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[5-10]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101" name="Straight Connector 100"/>
          <p:cNvCxnSpPr/>
          <p:nvPr/>
        </p:nvCxnSpPr>
        <p:spPr>
          <a:xfrm>
            <a:off x="5715000" y="15240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 flipV="1">
            <a:off x="5715000" y="15240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76547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Straight Connector 60"/>
          <p:cNvCxnSpPr/>
          <p:nvPr/>
        </p:nvCxnSpPr>
        <p:spPr>
          <a:xfrm flipV="1">
            <a:off x="5334000" y="914400"/>
            <a:ext cx="0" cy="3657600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4" name="Rectangle 93"/>
          <p:cNvSpPr/>
          <p:nvPr/>
        </p:nvSpPr>
        <p:spPr>
          <a:xfrm>
            <a:off x="4648200" y="2595265"/>
            <a:ext cx="1143000" cy="45273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sp>
        <p:nvSpPr>
          <p:cNvPr id="99" name="Rectangle 98"/>
          <p:cNvSpPr/>
          <p:nvPr/>
        </p:nvSpPr>
        <p:spPr>
          <a:xfrm>
            <a:off x="4648200" y="3128665"/>
            <a:ext cx="1143000" cy="45273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sp>
        <p:nvSpPr>
          <p:cNvPr id="101" name="Rectangle 100"/>
          <p:cNvSpPr/>
          <p:nvPr/>
        </p:nvSpPr>
        <p:spPr>
          <a:xfrm>
            <a:off x="5334000" y="2061865"/>
            <a:ext cx="1143000" cy="45273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HELLO</a:t>
            </a:r>
            <a:endParaRPr lang="en-US" sz="2400" dirty="0"/>
          </a:p>
        </p:txBody>
      </p:sp>
      <p:sp>
        <p:nvSpPr>
          <p:cNvPr id="102" name="Rectangle 101"/>
          <p:cNvSpPr/>
          <p:nvPr/>
        </p:nvSpPr>
        <p:spPr>
          <a:xfrm>
            <a:off x="5334000" y="995065"/>
            <a:ext cx="1143000" cy="45273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SPEAK</a:t>
            </a:r>
            <a:endParaRPr lang="en-US" sz="2400" dirty="0"/>
          </a:p>
        </p:txBody>
      </p:sp>
      <p:cxnSp>
        <p:nvCxnSpPr>
          <p:cNvPr id="58" name="Straight Connector 57"/>
          <p:cNvCxnSpPr/>
          <p:nvPr/>
        </p:nvCxnSpPr>
        <p:spPr>
          <a:xfrm flipV="1">
            <a:off x="4648200" y="914400"/>
            <a:ext cx="0" cy="365760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81" name="Rectangle 80"/>
          <p:cNvSpPr/>
          <p:nvPr/>
        </p:nvSpPr>
        <p:spPr>
          <a:xfrm>
            <a:off x="4191000" y="2590800"/>
            <a:ext cx="4572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04" name="Rectangle 103"/>
          <p:cNvSpPr/>
          <p:nvPr/>
        </p:nvSpPr>
        <p:spPr>
          <a:xfrm>
            <a:off x="3048000" y="990600"/>
            <a:ext cx="4572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76" name="Rectangle 75"/>
          <p:cNvSpPr/>
          <p:nvPr/>
        </p:nvSpPr>
        <p:spPr>
          <a:xfrm>
            <a:off x="1905000" y="2590800"/>
            <a:ext cx="22860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55" name="Rectangle 54"/>
          <p:cNvSpPr/>
          <p:nvPr/>
        </p:nvSpPr>
        <p:spPr>
          <a:xfrm>
            <a:off x="1905000" y="990600"/>
            <a:ext cx="1143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63" name="Rectangle 62"/>
          <p:cNvSpPr/>
          <p:nvPr/>
        </p:nvSpPr>
        <p:spPr>
          <a:xfrm>
            <a:off x="3505200" y="995066"/>
            <a:ext cx="1828800" cy="4527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905000" y="4267200"/>
            <a:ext cx="59436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1905000" y="990600"/>
            <a:ext cx="0" cy="3276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81000" y="30435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Alice</a:t>
            </a:r>
            <a:endParaRPr lang="en-US" sz="2400" dirty="0"/>
          </a:p>
        </p:txBody>
      </p:sp>
      <p:sp>
        <p:nvSpPr>
          <p:cNvPr id="14" name="TextBox 13"/>
          <p:cNvSpPr txBox="1"/>
          <p:nvPr/>
        </p:nvSpPr>
        <p:spPr>
          <a:xfrm>
            <a:off x="457200" y="14433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Bob</a:t>
            </a:r>
            <a:endParaRPr lang="en-US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1262655" y="35769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16" name="TextBox 15"/>
          <p:cNvSpPr txBox="1"/>
          <p:nvPr/>
        </p:nvSpPr>
        <p:spPr>
          <a:xfrm>
            <a:off x="1262655" y="30480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17" name="TextBox 16"/>
          <p:cNvSpPr txBox="1"/>
          <p:nvPr/>
        </p:nvSpPr>
        <p:spPr>
          <a:xfrm>
            <a:off x="1295400" y="25908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1273365" y="19767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19" name="TextBox 18"/>
          <p:cNvSpPr txBox="1"/>
          <p:nvPr/>
        </p:nvSpPr>
        <p:spPr>
          <a:xfrm>
            <a:off x="1273365" y="14478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20" name="TextBox 19"/>
          <p:cNvSpPr txBox="1"/>
          <p:nvPr/>
        </p:nvSpPr>
        <p:spPr>
          <a:xfrm>
            <a:off x="1306110" y="9906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cxnSp>
        <p:nvCxnSpPr>
          <p:cNvPr id="43" name="Straight Connector 42"/>
          <p:cNvCxnSpPr/>
          <p:nvPr/>
        </p:nvCxnSpPr>
        <p:spPr>
          <a:xfrm>
            <a:off x="6477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6705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6934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7162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7391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7620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Rectangle 52"/>
          <p:cNvSpPr/>
          <p:nvPr/>
        </p:nvSpPr>
        <p:spPr>
          <a:xfrm>
            <a:off x="2590800" y="304800"/>
            <a:ext cx="20574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DESIRE = 6</a:t>
            </a:r>
            <a:endParaRPr lang="en-US" sz="2400" dirty="0"/>
          </a:p>
        </p:txBody>
      </p:sp>
      <p:sp>
        <p:nvSpPr>
          <p:cNvPr id="54" name="Rectangle 53"/>
          <p:cNvSpPr/>
          <p:nvPr/>
        </p:nvSpPr>
        <p:spPr>
          <a:xfrm>
            <a:off x="4876800" y="304800"/>
            <a:ext cx="2057400" cy="4572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APATHY = 4</a:t>
            </a:r>
            <a:endParaRPr lang="en-US" sz="2400" dirty="0"/>
          </a:p>
        </p:txBody>
      </p:sp>
      <p:cxnSp>
        <p:nvCxnSpPr>
          <p:cNvPr id="65" name="Straight Connector 64"/>
          <p:cNvCxnSpPr/>
          <p:nvPr/>
        </p:nvCxnSpPr>
        <p:spPr>
          <a:xfrm>
            <a:off x="3429000" y="9950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flipV="1">
            <a:off x="3429000" y="9950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5257800" y="9906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 flipV="1">
            <a:off x="5257800" y="9906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 flipV="1">
            <a:off x="1981200" y="990600"/>
            <a:ext cx="9906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>
            <a:off x="1981200" y="1438869"/>
            <a:ext cx="990600" cy="1339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 flipV="1">
            <a:off x="3581400" y="1438869"/>
            <a:ext cx="1676400" cy="44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>
            <a:off x="3581400" y="999532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 flipV="1">
            <a:off x="1981200" y="2581868"/>
            <a:ext cx="2133600" cy="2679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>
            <a:off x="1981200" y="3056932"/>
            <a:ext cx="21336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7" name="Rectangle 106"/>
          <p:cNvSpPr/>
          <p:nvPr/>
        </p:nvSpPr>
        <p:spPr>
          <a:xfrm>
            <a:off x="3505200" y="1528465"/>
            <a:ext cx="18288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119" name="Straight Connector 118"/>
          <p:cNvCxnSpPr>
            <a:endCxn id="107" idx="1"/>
          </p:cNvCxnSpPr>
          <p:nvPr/>
        </p:nvCxnSpPr>
        <p:spPr>
          <a:xfrm>
            <a:off x="1905000" y="1752600"/>
            <a:ext cx="16002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/>
          <p:cNvCxnSpPr/>
          <p:nvPr/>
        </p:nvCxnSpPr>
        <p:spPr>
          <a:xfrm flipV="1">
            <a:off x="3581400" y="1528465"/>
            <a:ext cx="1676400" cy="44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/>
          <p:nvPr/>
        </p:nvCxnSpPr>
        <p:spPr>
          <a:xfrm flipV="1">
            <a:off x="3581400" y="1976735"/>
            <a:ext cx="1676400" cy="446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/>
          <p:cNvCxnSpPr>
            <a:endCxn id="107" idx="1"/>
          </p:cNvCxnSpPr>
          <p:nvPr/>
        </p:nvCxnSpPr>
        <p:spPr>
          <a:xfrm flipH="1" flipV="1">
            <a:off x="3505200" y="1754833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>
            <a:stCxn id="107" idx="1"/>
          </p:cNvCxnSpPr>
          <p:nvPr/>
        </p:nvCxnSpPr>
        <p:spPr>
          <a:xfrm flipV="1">
            <a:off x="3505200" y="15284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/>
          <p:nvPr/>
        </p:nvCxnSpPr>
        <p:spPr>
          <a:xfrm flipH="1" flipV="1">
            <a:off x="1905000" y="12214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/>
          <p:nvPr/>
        </p:nvCxnSpPr>
        <p:spPr>
          <a:xfrm flipV="1">
            <a:off x="1905000" y="9950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/>
          <p:cNvCxnSpPr/>
          <p:nvPr/>
        </p:nvCxnSpPr>
        <p:spPr>
          <a:xfrm flipH="1" flipV="1">
            <a:off x="1905000" y="28216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/>
          <p:cNvCxnSpPr/>
          <p:nvPr/>
        </p:nvCxnSpPr>
        <p:spPr>
          <a:xfrm flipV="1">
            <a:off x="1905000" y="25952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/>
          <p:cNvCxnSpPr/>
          <p:nvPr/>
        </p:nvCxnSpPr>
        <p:spPr>
          <a:xfrm>
            <a:off x="5257800" y="15284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/>
          <p:cNvCxnSpPr/>
          <p:nvPr/>
        </p:nvCxnSpPr>
        <p:spPr>
          <a:xfrm flipV="1">
            <a:off x="5257800" y="17548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/>
          <p:cNvCxnSpPr/>
          <p:nvPr/>
        </p:nvCxnSpPr>
        <p:spPr>
          <a:xfrm>
            <a:off x="1905000" y="2286000"/>
            <a:ext cx="3429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Connector 228"/>
          <p:cNvCxnSpPr/>
          <p:nvPr/>
        </p:nvCxnSpPr>
        <p:spPr>
          <a:xfrm>
            <a:off x="5105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Connector 229"/>
          <p:cNvCxnSpPr/>
          <p:nvPr/>
        </p:nvCxnSpPr>
        <p:spPr>
          <a:xfrm>
            <a:off x="5334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Connector 230"/>
          <p:cNvCxnSpPr/>
          <p:nvPr/>
        </p:nvCxnSpPr>
        <p:spPr>
          <a:xfrm>
            <a:off x="5562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Connector 231"/>
          <p:cNvCxnSpPr/>
          <p:nvPr/>
        </p:nvCxnSpPr>
        <p:spPr>
          <a:xfrm>
            <a:off x="5791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Connector 232"/>
          <p:cNvCxnSpPr/>
          <p:nvPr/>
        </p:nvCxnSpPr>
        <p:spPr>
          <a:xfrm>
            <a:off x="6019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Connector 233"/>
          <p:cNvCxnSpPr/>
          <p:nvPr/>
        </p:nvCxnSpPr>
        <p:spPr>
          <a:xfrm>
            <a:off x="6248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Connector 234"/>
          <p:cNvCxnSpPr/>
          <p:nvPr/>
        </p:nvCxnSpPr>
        <p:spPr>
          <a:xfrm>
            <a:off x="3733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Connector 235"/>
          <p:cNvCxnSpPr/>
          <p:nvPr/>
        </p:nvCxnSpPr>
        <p:spPr>
          <a:xfrm>
            <a:off x="3962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Connector 236"/>
          <p:cNvCxnSpPr/>
          <p:nvPr/>
        </p:nvCxnSpPr>
        <p:spPr>
          <a:xfrm>
            <a:off x="4191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Connector 237"/>
          <p:cNvCxnSpPr/>
          <p:nvPr/>
        </p:nvCxnSpPr>
        <p:spPr>
          <a:xfrm>
            <a:off x="4419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Connector 238"/>
          <p:cNvCxnSpPr/>
          <p:nvPr/>
        </p:nvCxnSpPr>
        <p:spPr>
          <a:xfrm>
            <a:off x="4648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/>
          <p:cNvCxnSpPr/>
          <p:nvPr/>
        </p:nvCxnSpPr>
        <p:spPr>
          <a:xfrm>
            <a:off x="4876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" name="Straight Connector 240"/>
          <p:cNvCxnSpPr/>
          <p:nvPr/>
        </p:nvCxnSpPr>
        <p:spPr>
          <a:xfrm>
            <a:off x="2362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Connector 241"/>
          <p:cNvCxnSpPr/>
          <p:nvPr/>
        </p:nvCxnSpPr>
        <p:spPr>
          <a:xfrm>
            <a:off x="2590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Connector 242"/>
          <p:cNvCxnSpPr/>
          <p:nvPr/>
        </p:nvCxnSpPr>
        <p:spPr>
          <a:xfrm>
            <a:off x="2819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Connector 243"/>
          <p:cNvCxnSpPr/>
          <p:nvPr/>
        </p:nvCxnSpPr>
        <p:spPr>
          <a:xfrm>
            <a:off x="3048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" name="Straight Connector 244"/>
          <p:cNvCxnSpPr/>
          <p:nvPr/>
        </p:nvCxnSpPr>
        <p:spPr>
          <a:xfrm>
            <a:off x="3276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Connector 245"/>
          <p:cNvCxnSpPr/>
          <p:nvPr/>
        </p:nvCxnSpPr>
        <p:spPr>
          <a:xfrm>
            <a:off x="3505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" name="Straight Connector 246"/>
          <p:cNvCxnSpPr/>
          <p:nvPr/>
        </p:nvCxnSpPr>
        <p:spPr>
          <a:xfrm>
            <a:off x="1905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8" name="Straight Connector 247"/>
          <p:cNvCxnSpPr/>
          <p:nvPr/>
        </p:nvCxnSpPr>
        <p:spPr>
          <a:xfrm>
            <a:off x="2133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9" name="Straight Connector 248"/>
          <p:cNvCxnSpPr/>
          <p:nvPr/>
        </p:nvCxnSpPr>
        <p:spPr>
          <a:xfrm>
            <a:off x="1905000" y="3886200"/>
            <a:ext cx="27432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" name="Straight Connector 254"/>
          <p:cNvCxnSpPr/>
          <p:nvPr/>
        </p:nvCxnSpPr>
        <p:spPr>
          <a:xfrm>
            <a:off x="1905000" y="3352800"/>
            <a:ext cx="27432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>
          <a:xfrm>
            <a:off x="2971800" y="9950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 flipV="1">
            <a:off x="2971800" y="9950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>
            <a:off x="4114800" y="25908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 flipV="1">
            <a:off x="4114800" y="25908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>
            <a:off x="4572000" y="25908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 flipV="1">
            <a:off x="4572000" y="25908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3124200" y="999532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>
            <a:off x="3124200" y="14478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>
            <a:off x="4267200" y="25908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>
            <a:off x="4267200" y="30480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 flipH="1" flipV="1">
            <a:off x="4648200" y="3355032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 flipV="1">
            <a:off x="4648200" y="3128664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84" name="Table 8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9931543"/>
              </p:ext>
            </p:extLst>
          </p:nvPr>
        </p:nvGraphicFramePr>
        <p:xfrm>
          <a:off x="304798" y="4800600"/>
          <a:ext cx="8610602" cy="1163541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838201"/>
                <a:gridCol w="1143000"/>
                <a:gridCol w="1295400"/>
                <a:gridCol w="838200"/>
                <a:gridCol w="1295400"/>
                <a:gridCol w="1219200"/>
                <a:gridCol w="381000"/>
                <a:gridCol w="914400"/>
                <a:gridCol w="685801"/>
              </a:tblGrid>
              <a:tr h="432021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PS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INPUT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MEM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NS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OUTPUT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MEM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Pr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Delay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Pb</a:t>
                      </a:r>
                      <a:endParaRPr lang="en-US" sz="1800" dirty="0"/>
                    </a:p>
                  </a:txBody>
                  <a:tcPr/>
                </a:tc>
              </a:tr>
              <a:tr h="338593"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WAVE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Vi=WAVE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SPEAK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Ao</a:t>
                      </a:r>
                      <a:r>
                        <a:rPr lang="en-US" sz="1800" dirty="0" smtClean="0"/>
                        <a:t>=HELLO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DESIRE++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1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[2-5]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</a:tr>
              <a:tr h="338593"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WAVE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IDLE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Vo=SAD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DESIRE--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2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[5-10]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96" name="Straight Connector 95"/>
          <p:cNvCxnSpPr/>
          <p:nvPr/>
        </p:nvCxnSpPr>
        <p:spPr>
          <a:xfrm flipH="1" flipV="1">
            <a:off x="5334000" y="2288232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 flipV="1">
            <a:off x="5334000" y="2061864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>
            <a:off x="5334000" y="1752600"/>
            <a:ext cx="11430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37442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Straight Connector 60"/>
          <p:cNvCxnSpPr/>
          <p:nvPr/>
        </p:nvCxnSpPr>
        <p:spPr>
          <a:xfrm flipV="1">
            <a:off x="5334000" y="914400"/>
            <a:ext cx="0" cy="3657600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4" name="Rectangle 93"/>
          <p:cNvSpPr/>
          <p:nvPr/>
        </p:nvSpPr>
        <p:spPr>
          <a:xfrm>
            <a:off x="4648200" y="2595265"/>
            <a:ext cx="1143000" cy="45273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sp>
        <p:nvSpPr>
          <p:cNvPr id="101" name="Rectangle 100"/>
          <p:cNvSpPr/>
          <p:nvPr/>
        </p:nvSpPr>
        <p:spPr>
          <a:xfrm>
            <a:off x="4648200" y="3128665"/>
            <a:ext cx="1143000" cy="45273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sp>
        <p:nvSpPr>
          <p:cNvPr id="102" name="Rectangle 101"/>
          <p:cNvSpPr/>
          <p:nvPr/>
        </p:nvSpPr>
        <p:spPr>
          <a:xfrm>
            <a:off x="5334000" y="2061865"/>
            <a:ext cx="1143000" cy="45273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HELLO</a:t>
            </a:r>
            <a:endParaRPr lang="en-US" sz="2400" dirty="0"/>
          </a:p>
        </p:txBody>
      </p:sp>
      <p:sp>
        <p:nvSpPr>
          <p:cNvPr id="103" name="Rectangle 102"/>
          <p:cNvSpPr/>
          <p:nvPr/>
        </p:nvSpPr>
        <p:spPr>
          <a:xfrm>
            <a:off x="5334000" y="995065"/>
            <a:ext cx="1143000" cy="45273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SPEAK</a:t>
            </a:r>
            <a:endParaRPr lang="en-US" sz="2400" dirty="0"/>
          </a:p>
        </p:txBody>
      </p:sp>
      <p:cxnSp>
        <p:nvCxnSpPr>
          <p:cNvPr id="58" name="Straight Connector 57"/>
          <p:cNvCxnSpPr/>
          <p:nvPr/>
        </p:nvCxnSpPr>
        <p:spPr>
          <a:xfrm flipV="1">
            <a:off x="4648200" y="914400"/>
            <a:ext cx="0" cy="365760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81" name="Rectangle 80"/>
          <p:cNvSpPr/>
          <p:nvPr/>
        </p:nvSpPr>
        <p:spPr>
          <a:xfrm>
            <a:off x="4191000" y="2590800"/>
            <a:ext cx="4572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04" name="Rectangle 103"/>
          <p:cNvSpPr/>
          <p:nvPr/>
        </p:nvSpPr>
        <p:spPr>
          <a:xfrm>
            <a:off x="3048000" y="990600"/>
            <a:ext cx="4572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76" name="Rectangle 75"/>
          <p:cNvSpPr/>
          <p:nvPr/>
        </p:nvSpPr>
        <p:spPr>
          <a:xfrm>
            <a:off x="1905000" y="2590800"/>
            <a:ext cx="22860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55" name="Rectangle 54"/>
          <p:cNvSpPr/>
          <p:nvPr/>
        </p:nvSpPr>
        <p:spPr>
          <a:xfrm>
            <a:off x="1905000" y="990600"/>
            <a:ext cx="1143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63" name="Rectangle 62"/>
          <p:cNvSpPr/>
          <p:nvPr/>
        </p:nvSpPr>
        <p:spPr>
          <a:xfrm>
            <a:off x="3505200" y="995066"/>
            <a:ext cx="1828800" cy="4527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905000" y="4267200"/>
            <a:ext cx="59436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1905000" y="990600"/>
            <a:ext cx="0" cy="3276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81000" y="30435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Alice</a:t>
            </a:r>
            <a:endParaRPr lang="en-US" sz="2400" dirty="0"/>
          </a:p>
        </p:txBody>
      </p:sp>
      <p:sp>
        <p:nvSpPr>
          <p:cNvPr id="14" name="TextBox 13"/>
          <p:cNvSpPr txBox="1"/>
          <p:nvPr/>
        </p:nvSpPr>
        <p:spPr>
          <a:xfrm>
            <a:off x="457200" y="14433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Bob</a:t>
            </a:r>
            <a:endParaRPr lang="en-US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1262655" y="35769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16" name="TextBox 15"/>
          <p:cNvSpPr txBox="1"/>
          <p:nvPr/>
        </p:nvSpPr>
        <p:spPr>
          <a:xfrm>
            <a:off x="1262655" y="30480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17" name="TextBox 16"/>
          <p:cNvSpPr txBox="1"/>
          <p:nvPr/>
        </p:nvSpPr>
        <p:spPr>
          <a:xfrm>
            <a:off x="1295400" y="25908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1273365" y="19767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19" name="TextBox 18"/>
          <p:cNvSpPr txBox="1"/>
          <p:nvPr/>
        </p:nvSpPr>
        <p:spPr>
          <a:xfrm>
            <a:off x="1273365" y="14478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20" name="TextBox 19"/>
          <p:cNvSpPr txBox="1"/>
          <p:nvPr/>
        </p:nvSpPr>
        <p:spPr>
          <a:xfrm>
            <a:off x="1306110" y="9906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cxnSp>
        <p:nvCxnSpPr>
          <p:cNvPr id="43" name="Straight Connector 42"/>
          <p:cNvCxnSpPr/>
          <p:nvPr/>
        </p:nvCxnSpPr>
        <p:spPr>
          <a:xfrm>
            <a:off x="6477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6705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6934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7162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7391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7620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Rectangle 52"/>
          <p:cNvSpPr/>
          <p:nvPr/>
        </p:nvSpPr>
        <p:spPr>
          <a:xfrm>
            <a:off x="2590800" y="304800"/>
            <a:ext cx="20574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DESIRE = 6</a:t>
            </a:r>
            <a:endParaRPr lang="en-US" sz="2400" dirty="0"/>
          </a:p>
        </p:txBody>
      </p:sp>
      <p:sp>
        <p:nvSpPr>
          <p:cNvPr id="54" name="Rectangle 53"/>
          <p:cNvSpPr/>
          <p:nvPr/>
        </p:nvSpPr>
        <p:spPr>
          <a:xfrm>
            <a:off x="4876800" y="304800"/>
            <a:ext cx="2057400" cy="4572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APATHY = 4</a:t>
            </a:r>
            <a:endParaRPr lang="en-US" sz="2400" dirty="0"/>
          </a:p>
        </p:txBody>
      </p:sp>
      <p:cxnSp>
        <p:nvCxnSpPr>
          <p:cNvPr id="65" name="Straight Connector 64"/>
          <p:cNvCxnSpPr/>
          <p:nvPr/>
        </p:nvCxnSpPr>
        <p:spPr>
          <a:xfrm>
            <a:off x="3429000" y="9950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flipV="1">
            <a:off x="3429000" y="9950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5257800" y="9906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 flipV="1">
            <a:off x="5257800" y="9906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 flipV="1">
            <a:off x="1981200" y="990600"/>
            <a:ext cx="9906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>
            <a:off x="1981200" y="1438869"/>
            <a:ext cx="990600" cy="1339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 flipV="1">
            <a:off x="3581400" y="1438869"/>
            <a:ext cx="1676400" cy="44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>
            <a:off x="3581400" y="999532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 flipV="1">
            <a:off x="1981200" y="2581868"/>
            <a:ext cx="2133600" cy="2679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>
            <a:off x="1981200" y="3056932"/>
            <a:ext cx="21336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7" name="Rectangle 106"/>
          <p:cNvSpPr/>
          <p:nvPr/>
        </p:nvSpPr>
        <p:spPr>
          <a:xfrm>
            <a:off x="3505200" y="1528465"/>
            <a:ext cx="18288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119" name="Straight Connector 118"/>
          <p:cNvCxnSpPr>
            <a:endCxn id="107" idx="1"/>
          </p:cNvCxnSpPr>
          <p:nvPr/>
        </p:nvCxnSpPr>
        <p:spPr>
          <a:xfrm>
            <a:off x="1905000" y="1752600"/>
            <a:ext cx="16002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/>
          <p:cNvCxnSpPr/>
          <p:nvPr/>
        </p:nvCxnSpPr>
        <p:spPr>
          <a:xfrm flipV="1">
            <a:off x="3581400" y="1528465"/>
            <a:ext cx="1676400" cy="44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/>
          <p:nvPr/>
        </p:nvCxnSpPr>
        <p:spPr>
          <a:xfrm flipV="1">
            <a:off x="3581400" y="1976735"/>
            <a:ext cx="1676400" cy="446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/>
          <p:cNvCxnSpPr>
            <a:endCxn id="107" idx="1"/>
          </p:cNvCxnSpPr>
          <p:nvPr/>
        </p:nvCxnSpPr>
        <p:spPr>
          <a:xfrm flipH="1" flipV="1">
            <a:off x="3505200" y="1754833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>
            <a:stCxn id="107" idx="1"/>
          </p:cNvCxnSpPr>
          <p:nvPr/>
        </p:nvCxnSpPr>
        <p:spPr>
          <a:xfrm flipV="1">
            <a:off x="3505200" y="15284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/>
          <p:nvPr/>
        </p:nvCxnSpPr>
        <p:spPr>
          <a:xfrm flipH="1" flipV="1">
            <a:off x="1905000" y="12214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/>
          <p:nvPr/>
        </p:nvCxnSpPr>
        <p:spPr>
          <a:xfrm flipV="1">
            <a:off x="1905000" y="9950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/>
          <p:cNvCxnSpPr/>
          <p:nvPr/>
        </p:nvCxnSpPr>
        <p:spPr>
          <a:xfrm flipH="1" flipV="1">
            <a:off x="1905000" y="28216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/>
          <p:cNvCxnSpPr/>
          <p:nvPr/>
        </p:nvCxnSpPr>
        <p:spPr>
          <a:xfrm flipV="1">
            <a:off x="1905000" y="25952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/>
          <p:cNvCxnSpPr/>
          <p:nvPr/>
        </p:nvCxnSpPr>
        <p:spPr>
          <a:xfrm>
            <a:off x="5257800" y="15284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/>
          <p:cNvCxnSpPr/>
          <p:nvPr/>
        </p:nvCxnSpPr>
        <p:spPr>
          <a:xfrm flipV="1">
            <a:off x="5257800" y="17548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/>
          <p:cNvCxnSpPr/>
          <p:nvPr/>
        </p:nvCxnSpPr>
        <p:spPr>
          <a:xfrm>
            <a:off x="1905000" y="2286000"/>
            <a:ext cx="3429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Connector 228"/>
          <p:cNvCxnSpPr/>
          <p:nvPr/>
        </p:nvCxnSpPr>
        <p:spPr>
          <a:xfrm>
            <a:off x="5105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Connector 229"/>
          <p:cNvCxnSpPr/>
          <p:nvPr/>
        </p:nvCxnSpPr>
        <p:spPr>
          <a:xfrm>
            <a:off x="5334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Connector 230"/>
          <p:cNvCxnSpPr/>
          <p:nvPr/>
        </p:nvCxnSpPr>
        <p:spPr>
          <a:xfrm>
            <a:off x="5562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Connector 231"/>
          <p:cNvCxnSpPr/>
          <p:nvPr/>
        </p:nvCxnSpPr>
        <p:spPr>
          <a:xfrm>
            <a:off x="5791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Connector 232"/>
          <p:cNvCxnSpPr/>
          <p:nvPr/>
        </p:nvCxnSpPr>
        <p:spPr>
          <a:xfrm>
            <a:off x="6019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Connector 233"/>
          <p:cNvCxnSpPr/>
          <p:nvPr/>
        </p:nvCxnSpPr>
        <p:spPr>
          <a:xfrm>
            <a:off x="6248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Connector 234"/>
          <p:cNvCxnSpPr/>
          <p:nvPr/>
        </p:nvCxnSpPr>
        <p:spPr>
          <a:xfrm>
            <a:off x="3733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Connector 235"/>
          <p:cNvCxnSpPr/>
          <p:nvPr/>
        </p:nvCxnSpPr>
        <p:spPr>
          <a:xfrm>
            <a:off x="3962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Connector 236"/>
          <p:cNvCxnSpPr/>
          <p:nvPr/>
        </p:nvCxnSpPr>
        <p:spPr>
          <a:xfrm>
            <a:off x="4191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Connector 237"/>
          <p:cNvCxnSpPr/>
          <p:nvPr/>
        </p:nvCxnSpPr>
        <p:spPr>
          <a:xfrm>
            <a:off x="4419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Connector 238"/>
          <p:cNvCxnSpPr/>
          <p:nvPr/>
        </p:nvCxnSpPr>
        <p:spPr>
          <a:xfrm>
            <a:off x="4648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/>
          <p:cNvCxnSpPr/>
          <p:nvPr/>
        </p:nvCxnSpPr>
        <p:spPr>
          <a:xfrm>
            <a:off x="4876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" name="Straight Connector 240"/>
          <p:cNvCxnSpPr/>
          <p:nvPr/>
        </p:nvCxnSpPr>
        <p:spPr>
          <a:xfrm>
            <a:off x="2362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Connector 241"/>
          <p:cNvCxnSpPr/>
          <p:nvPr/>
        </p:nvCxnSpPr>
        <p:spPr>
          <a:xfrm>
            <a:off x="2590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Connector 242"/>
          <p:cNvCxnSpPr/>
          <p:nvPr/>
        </p:nvCxnSpPr>
        <p:spPr>
          <a:xfrm>
            <a:off x="2819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Connector 243"/>
          <p:cNvCxnSpPr/>
          <p:nvPr/>
        </p:nvCxnSpPr>
        <p:spPr>
          <a:xfrm>
            <a:off x="3048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" name="Straight Connector 244"/>
          <p:cNvCxnSpPr/>
          <p:nvPr/>
        </p:nvCxnSpPr>
        <p:spPr>
          <a:xfrm>
            <a:off x="3276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Connector 245"/>
          <p:cNvCxnSpPr/>
          <p:nvPr/>
        </p:nvCxnSpPr>
        <p:spPr>
          <a:xfrm>
            <a:off x="3505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" name="Straight Connector 246"/>
          <p:cNvCxnSpPr/>
          <p:nvPr/>
        </p:nvCxnSpPr>
        <p:spPr>
          <a:xfrm>
            <a:off x="1905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8" name="Straight Connector 247"/>
          <p:cNvCxnSpPr/>
          <p:nvPr/>
        </p:nvCxnSpPr>
        <p:spPr>
          <a:xfrm>
            <a:off x="2133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9" name="Straight Connector 248"/>
          <p:cNvCxnSpPr/>
          <p:nvPr/>
        </p:nvCxnSpPr>
        <p:spPr>
          <a:xfrm>
            <a:off x="1905000" y="3886200"/>
            <a:ext cx="27432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" name="Straight Connector 254"/>
          <p:cNvCxnSpPr/>
          <p:nvPr/>
        </p:nvCxnSpPr>
        <p:spPr>
          <a:xfrm>
            <a:off x="1905000" y="3352800"/>
            <a:ext cx="27432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>
          <a:xfrm>
            <a:off x="2971800" y="9950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 flipV="1">
            <a:off x="2971800" y="9950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>
            <a:off x="4114800" y="25908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 flipV="1">
            <a:off x="4114800" y="25908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>
            <a:off x="4572000" y="25908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 flipV="1">
            <a:off x="4572000" y="25908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3124200" y="999532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>
            <a:off x="3124200" y="14478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>
            <a:off x="4267200" y="25908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>
            <a:off x="4267200" y="30480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 flipH="1" flipV="1">
            <a:off x="4648200" y="3355032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 flipV="1">
            <a:off x="4648200" y="3128664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 flipH="1" flipV="1">
            <a:off x="5334000" y="2288232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 flipV="1">
            <a:off x="5334000" y="2061864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99" name="Table 9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0698295"/>
              </p:ext>
            </p:extLst>
          </p:nvPr>
        </p:nvGraphicFramePr>
        <p:xfrm>
          <a:off x="304798" y="4800600"/>
          <a:ext cx="8610602" cy="822960"/>
        </p:xfrm>
        <a:graphic>
          <a:graphicData uri="http://schemas.openxmlformats.org/drawingml/2006/table">
            <a:tbl>
              <a:tblPr firstRow="1" bandRow="1">
                <a:tableStyleId>{775DCB02-9BB8-47FD-8907-85C794F793BA}</a:tableStyleId>
              </a:tblPr>
              <a:tblGrid>
                <a:gridCol w="838201"/>
                <a:gridCol w="1143000"/>
                <a:gridCol w="1295400"/>
                <a:gridCol w="838200"/>
                <a:gridCol w="1295400"/>
                <a:gridCol w="1218291"/>
                <a:gridCol w="381000"/>
                <a:gridCol w="914400"/>
                <a:gridCol w="686710"/>
              </a:tblGrid>
              <a:tr h="457200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PS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INPUT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MEM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NS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OUTPUT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MEM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Pr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Delay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Pb</a:t>
                      </a:r>
                      <a:endParaRPr lang="en-US" sz="1800" dirty="0"/>
                    </a:p>
                  </a:txBody>
                  <a:tcPr/>
                </a:tc>
              </a:tr>
              <a:tr h="338593"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WAVE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Ai=HELLO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IDLE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Ao</a:t>
                      </a:r>
                      <a:r>
                        <a:rPr lang="en-US" sz="1800" dirty="0" smtClean="0"/>
                        <a:t>=HELLO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APATHY++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1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[2-5]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106" name="Straight Connector 105"/>
          <p:cNvCxnSpPr/>
          <p:nvPr/>
        </p:nvCxnSpPr>
        <p:spPr>
          <a:xfrm>
            <a:off x="5334000" y="1752600"/>
            <a:ext cx="11430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98052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Rectangle 98"/>
          <p:cNvSpPr/>
          <p:nvPr/>
        </p:nvSpPr>
        <p:spPr>
          <a:xfrm>
            <a:off x="5334000" y="2061865"/>
            <a:ext cx="1143000" cy="45273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HELLO</a:t>
            </a:r>
            <a:endParaRPr lang="en-US" sz="2400" dirty="0"/>
          </a:p>
        </p:txBody>
      </p:sp>
      <p:sp>
        <p:nvSpPr>
          <p:cNvPr id="109" name="Rectangle 108"/>
          <p:cNvSpPr/>
          <p:nvPr/>
        </p:nvSpPr>
        <p:spPr>
          <a:xfrm>
            <a:off x="5334000" y="995065"/>
            <a:ext cx="1143000" cy="45273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SPEAK</a:t>
            </a:r>
            <a:endParaRPr lang="en-US" sz="2400" dirty="0"/>
          </a:p>
        </p:txBody>
      </p:sp>
      <p:cxnSp>
        <p:nvCxnSpPr>
          <p:cNvPr id="58" name="Straight Connector 57"/>
          <p:cNvCxnSpPr/>
          <p:nvPr/>
        </p:nvCxnSpPr>
        <p:spPr>
          <a:xfrm flipV="1">
            <a:off x="5334000" y="914400"/>
            <a:ext cx="0" cy="365760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01" name="Rectangle 100"/>
          <p:cNvSpPr/>
          <p:nvPr/>
        </p:nvSpPr>
        <p:spPr>
          <a:xfrm>
            <a:off x="4648200" y="3128665"/>
            <a:ext cx="6858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</a:t>
            </a:r>
            <a:endParaRPr lang="en-US" sz="2400" dirty="0"/>
          </a:p>
        </p:txBody>
      </p:sp>
      <p:sp>
        <p:nvSpPr>
          <p:cNvPr id="94" name="Rectangle 93"/>
          <p:cNvSpPr/>
          <p:nvPr/>
        </p:nvSpPr>
        <p:spPr>
          <a:xfrm>
            <a:off x="4648200" y="2590800"/>
            <a:ext cx="6858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</a:t>
            </a:r>
            <a:endParaRPr lang="en-US" sz="2400" dirty="0"/>
          </a:p>
        </p:txBody>
      </p:sp>
      <p:sp>
        <p:nvSpPr>
          <p:cNvPr id="81" name="Rectangle 80"/>
          <p:cNvSpPr/>
          <p:nvPr/>
        </p:nvSpPr>
        <p:spPr>
          <a:xfrm>
            <a:off x="4191000" y="2590800"/>
            <a:ext cx="4572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04" name="Rectangle 103"/>
          <p:cNvSpPr/>
          <p:nvPr/>
        </p:nvSpPr>
        <p:spPr>
          <a:xfrm>
            <a:off x="3048000" y="990600"/>
            <a:ext cx="4572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76" name="Rectangle 75"/>
          <p:cNvSpPr/>
          <p:nvPr/>
        </p:nvSpPr>
        <p:spPr>
          <a:xfrm>
            <a:off x="1905000" y="2590800"/>
            <a:ext cx="22860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55" name="Rectangle 54"/>
          <p:cNvSpPr/>
          <p:nvPr/>
        </p:nvSpPr>
        <p:spPr>
          <a:xfrm>
            <a:off x="1905000" y="990600"/>
            <a:ext cx="1143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63" name="Rectangle 62"/>
          <p:cNvSpPr/>
          <p:nvPr/>
        </p:nvSpPr>
        <p:spPr>
          <a:xfrm>
            <a:off x="3505200" y="995066"/>
            <a:ext cx="1828800" cy="4527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905000" y="4267200"/>
            <a:ext cx="59436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1905000" y="990600"/>
            <a:ext cx="0" cy="3276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81000" y="30435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Alice</a:t>
            </a:r>
            <a:endParaRPr lang="en-US" sz="2400" dirty="0"/>
          </a:p>
        </p:txBody>
      </p:sp>
      <p:sp>
        <p:nvSpPr>
          <p:cNvPr id="14" name="TextBox 13"/>
          <p:cNvSpPr txBox="1"/>
          <p:nvPr/>
        </p:nvSpPr>
        <p:spPr>
          <a:xfrm>
            <a:off x="457200" y="14433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Bob</a:t>
            </a:r>
            <a:endParaRPr lang="en-US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1262655" y="35769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16" name="TextBox 15"/>
          <p:cNvSpPr txBox="1"/>
          <p:nvPr/>
        </p:nvSpPr>
        <p:spPr>
          <a:xfrm>
            <a:off x="1262655" y="30480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17" name="TextBox 16"/>
          <p:cNvSpPr txBox="1"/>
          <p:nvPr/>
        </p:nvSpPr>
        <p:spPr>
          <a:xfrm>
            <a:off x="1295400" y="25908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1273365" y="19767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19" name="TextBox 18"/>
          <p:cNvSpPr txBox="1"/>
          <p:nvPr/>
        </p:nvSpPr>
        <p:spPr>
          <a:xfrm>
            <a:off x="1273365" y="14478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20" name="TextBox 19"/>
          <p:cNvSpPr txBox="1"/>
          <p:nvPr/>
        </p:nvSpPr>
        <p:spPr>
          <a:xfrm>
            <a:off x="1306110" y="9906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cxnSp>
        <p:nvCxnSpPr>
          <p:cNvPr id="43" name="Straight Connector 42"/>
          <p:cNvCxnSpPr/>
          <p:nvPr/>
        </p:nvCxnSpPr>
        <p:spPr>
          <a:xfrm>
            <a:off x="6477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6705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6934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7162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7391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7620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Rectangle 52"/>
          <p:cNvSpPr/>
          <p:nvPr/>
        </p:nvSpPr>
        <p:spPr>
          <a:xfrm>
            <a:off x="2590800" y="304800"/>
            <a:ext cx="20574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DESIRE = 6</a:t>
            </a:r>
            <a:endParaRPr lang="en-US" sz="2400" dirty="0"/>
          </a:p>
        </p:txBody>
      </p:sp>
      <p:sp>
        <p:nvSpPr>
          <p:cNvPr id="54" name="Rectangle 53"/>
          <p:cNvSpPr/>
          <p:nvPr/>
        </p:nvSpPr>
        <p:spPr>
          <a:xfrm>
            <a:off x="4876800" y="304800"/>
            <a:ext cx="2057400" cy="4572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APATHY = 4</a:t>
            </a:r>
            <a:endParaRPr lang="en-US" sz="2400" dirty="0"/>
          </a:p>
        </p:txBody>
      </p:sp>
      <p:cxnSp>
        <p:nvCxnSpPr>
          <p:cNvPr id="65" name="Straight Connector 64"/>
          <p:cNvCxnSpPr/>
          <p:nvPr/>
        </p:nvCxnSpPr>
        <p:spPr>
          <a:xfrm>
            <a:off x="3429000" y="9950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flipV="1">
            <a:off x="3429000" y="9950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5257800" y="9906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 flipV="1">
            <a:off x="5257800" y="9906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 flipV="1">
            <a:off x="1981200" y="990600"/>
            <a:ext cx="9906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>
            <a:off x="1981200" y="1438869"/>
            <a:ext cx="990600" cy="1339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 flipV="1">
            <a:off x="3581400" y="1438869"/>
            <a:ext cx="1676400" cy="44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>
            <a:off x="3581400" y="999532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 flipV="1">
            <a:off x="1981200" y="2581868"/>
            <a:ext cx="2133600" cy="2679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>
            <a:off x="1981200" y="3056932"/>
            <a:ext cx="21336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7" name="Rectangle 106"/>
          <p:cNvSpPr/>
          <p:nvPr/>
        </p:nvSpPr>
        <p:spPr>
          <a:xfrm>
            <a:off x="3505200" y="1528465"/>
            <a:ext cx="18288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119" name="Straight Connector 118"/>
          <p:cNvCxnSpPr>
            <a:endCxn id="107" idx="1"/>
          </p:cNvCxnSpPr>
          <p:nvPr/>
        </p:nvCxnSpPr>
        <p:spPr>
          <a:xfrm>
            <a:off x="1905000" y="1752600"/>
            <a:ext cx="16002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/>
          <p:cNvCxnSpPr/>
          <p:nvPr/>
        </p:nvCxnSpPr>
        <p:spPr>
          <a:xfrm flipV="1">
            <a:off x="3581400" y="1528465"/>
            <a:ext cx="1676400" cy="44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/>
          <p:nvPr/>
        </p:nvCxnSpPr>
        <p:spPr>
          <a:xfrm flipV="1">
            <a:off x="3581400" y="1976735"/>
            <a:ext cx="1676400" cy="446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/>
          <p:cNvCxnSpPr>
            <a:endCxn id="107" idx="1"/>
          </p:cNvCxnSpPr>
          <p:nvPr/>
        </p:nvCxnSpPr>
        <p:spPr>
          <a:xfrm flipH="1" flipV="1">
            <a:off x="3505200" y="1754833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>
            <a:stCxn id="107" idx="1"/>
          </p:cNvCxnSpPr>
          <p:nvPr/>
        </p:nvCxnSpPr>
        <p:spPr>
          <a:xfrm flipV="1">
            <a:off x="3505200" y="15284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/>
          <p:nvPr/>
        </p:nvCxnSpPr>
        <p:spPr>
          <a:xfrm flipH="1" flipV="1">
            <a:off x="1905000" y="12214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/>
          <p:nvPr/>
        </p:nvCxnSpPr>
        <p:spPr>
          <a:xfrm flipV="1">
            <a:off x="1905000" y="9950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/>
          <p:cNvCxnSpPr/>
          <p:nvPr/>
        </p:nvCxnSpPr>
        <p:spPr>
          <a:xfrm flipH="1" flipV="1">
            <a:off x="1905000" y="28216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/>
          <p:cNvCxnSpPr/>
          <p:nvPr/>
        </p:nvCxnSpPr>
        <p:spPr>
          <a:xfrm flipV="1">
            <a:off x="1905000" y="25952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/>
          <p:cNvCxnSpPr/>
          <p:nvPr/>
        </p:nvCxnSpPr>
        <p:spPr>
          <a:xfrm>
            <a:off x="5257800" y="15284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/>
          <p:cNvCxnSpPr/>
          <p:nvPr/>
        </p:nvCxnSpPr>
        <p:spPr>
          <a:xfrm flipV="1">
            <a:off x="5257800" y="17548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/>
          <p:cNvCxnSpPr/>
          <p:nvPr/>
        </p:nvCxnSpPr>
        <p:spPr>
          <a:xfrm>
            <a:off x="1905000" y="2286000"/>
            <a:ext cx="3429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Connector 228"/>
          <p:cNvCxnSpPr/>
          <p:nvPr/>
        </p:nvCxnSpPr>
        <p:spPr>
          <a:xfrm>
            <a:off x="5105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Connector 229"/>
          <p:cNvCxnSpPr/>
          <p:nvPr/>
        </p:nvCxnSpPr>
        <p:spPr>
          <a:xfrm>
            <a:off x="5334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Connector 230"/>
          <p:cNvCxnSpPr/>
          <p:nvPr/>
        </p:nvCxnSpPr>
        <p:spPr>
          <a:xfrm>
            <a:off x="5562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Connector 231"/>
          <p:cNvCxnSpPr/>
          <p:nvPr/>
        </p:nvCxnSpPr>
        <p:spPr>
          <a:xfrm>
            <a:off x="5791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Connector 232"/>
          <p:cNvCxnSpPr/>
          <p:nvPr/>
        </p:nvCxnSpPr>
        <p:spPr>
          <a:xfrm>
            <a:off x="6019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Connector 233"/>
          <p:cNvCxnSpPr/>
          <p:nvPr/>
        </p:nvCxnSpPr>
        <p:spPr>
          <a:xfrm>
            <a:off x="6248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Connector 234"/>
          <p:cNvCxnSpPr/>
          <p:nvPr/>
        </p:nvCxnSpPr>
        <p:spPr>
          <a:xfrm>
            <a:off x="3733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Connector 235"/>
          <p:cNvCxnSpPr/>
          <p:nvPr/>
        </p:nvCxnSpPr>
        <p:spPr>
          <a:xfrm>
            <a:off x="3962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Connector 236"/>
          <p:cNvCxnSpPr/>
          <p:nvPr/>
        </p:nvCxnSpPr>
        <p:spPr>
          <a:xfrm>
            <a:off x="4191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Connector 237"/>
          <p:cNvCxnSpPr/>
          <p:nvPr/>
        </p:nvCxnSpPr>
        <p:spPr>
          <a:xfrm>
            <a:off x="4419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Connector 238"/>
          <p:cNvCxnSpPr/>
          <p:nvPr/>
        </p:nvCxnSpPr>
        <p:spPr>
          <a:xfrm>
            <a:off x="4648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/>
          <p:cNvCxnSpPr/>
          <p:nvPr/>
        </p:nvCxnSpPr>
        <p:spPr>
          <a:xfrm>
            <a:off x="4876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" name="Straight Connector 240"/>
          <p:cNvCxnSpPr/>
          <p:nvPr/>
        </p:nvCxnSpPr>
        <p:spPr>
          <a:xfrm>
            <a:off x="2362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Connector 241"/>
          <p:cNvCxnSpPr/>
          <p:nvPr/>
        </p:nvCxnSpPr>
        <p:spPr>
          <a:xfrm>
            <a:off x="2590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Connector 242"/>
          <p:cNvCxnSpPr/>
          <p:nvPr/>
        </p:nvCxnSpPr>
        <p:spPr>
          <a:xfrm>
            <a:off x="2819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Connector 243"/>
          <p:cNvCxnSpPr/>
          <p:nvPr/>
        </p:nvCxnSpPr>
        <p:spPr>
          <a:xfrm>
            <a:off x="3048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" name="Straight Connector 244"/>
          <p:cNvCxnSpPr/>
          <p:nvPr/>
        </p:nvCxnSpPr>
        <p:spPr>
          <a:xfrm>
            <a:off x="3276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Connector 245"/>
          <p:cNvCxnSpPr/>
          <p:nvPr/>
        </p:nvCxnSpPr>
        <p:spPr>
          <a:xfrm>
            <a:off x="3505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" name="Straight Connector 246"/>
          <p:cNvCxnSpPr/>
          <p:nvPr/>
        </p:nvCxnSpPr>
        <p:spPr>
          <a:xfrm>
            <a:off x="1905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8" name="Straight Connector 247"/>
          <p:cNvCxnSpPr/>
          <p:nvPr/>
        </p:nvCxnSpPr>
        <p:spPr>
          <a:xfrm>
            <a:off x="2133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9" name="Straight Connector 248"/>
          <p:cNvCxnSpPr/>
          <p:nvPr/>
        </p:nvCxnSpPr>
        <p:spPr>
          <a:xfrm>
            <a:off x="1905000" y="3886200"/>
            <a:ext cx="34290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" name="Straight Connector 254"/>
          <p:cNvCxnSpPr/>
          <p:nvPr/>
        </p:nvCxnSpPr>
        <p:spPr>
          <a:xfrm>
            <a:off x="1905000" y="3352800"/>
            <a:ext cx="27432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>
          <a:xfrm>
            <a:off x="2971800" y="9950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 flipV="1">
            <a:off x="2971800" y="9950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>
            <a:off x="4114800" y="25908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 flipV="1">
            <a:off x="4114800" y="25908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>
            <a:off x="4572000" y="25908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 flipV="1">
            <a:off x="4572000" y="25908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3124200" y="999532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>
            <a:off x="3124200" y="14478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>
            <a:off x="4267200" y="25908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>
            <a:off x="4267200" y="30480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 flipH="1" flipV="1">
            <a:off x="4648200" y="3355032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 flipV="1">
            <a:off x="4648200" y="3128664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 flipH="1" flipV="1">
            <a:off x="5334000" y="2288232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 flipV="1">
            <a:off x="5334000" y="2061864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>
            <a:off x="4724400" y="2590800"/>
            <a:ext cx="609600" cy="4465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>
            <a:off x="4724400" y="3043535"/>
            <a:ext cx="609600" cy="4465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/>
          <p:nvPr/>
        </p:nvCxnSpPr>
        <p:spPr>
          <a:xfrm>
            <a:off x="4724400" y="3576935"/>
            <a:ext cx="609600" cy="4465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/>
          <p:nvPr/>
        </p:nvCxnSpPr>
        <p:spPr>
          <a:xfrm>
            <a:off x="5334000" y="1752600"/>
            <a:ext cx="11430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78603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5" r="5387"/>
          <a:stretch/>
        </p:blipFill>
        <p:spPr>
          <a:xfrm>
            <a:off x="0" y="11786"/>
            <a:ext cx="9144000" cy="6846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9957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Rectangle 98"/>
          <p:cNvSpPr/>
          <p:nvPr/>
        </p:nvSpPr>
        <p:spPr>
          <a:xfrm>
            <a:off x="5334000" y="2061865"/>
            <a:ext cx="1143000" cy="45273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HELLO</a:t>
            </a:r>
            <a:endParaRPr lang="en-US" sz="2400" dirty="0"/>
          </a:p>
        </p:txBody>
      </p:sp>
      <p:sp>
        <p:nvSpPr>
          <p:cNvPr id="109" name="Rectangle 108"/>
          <p:cNvSpPr/>
          <p:nvPr/>
        </p:nvSpPr>
        <p:spPr>
          <a:xfrm>
            <a:off x="5334000" y="995065"/>
            <a:ext cx="1143000" cy="45273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SPEAK</a:t>
            </a:r>
            <a:endParaRPr lang="en-US" sz="2400" dirty="0"/>
          </a:p>
        </p:txBody>
      </p:sp>
      <p:cxnSp>
        <p:nvCxnSpPr>
          <p:cNvPr id="58" name="Straight Connector 57"/>
          <p:cNvCxnSpPr/>
          <p:nvPr/>
        </p:nvCxnSpPr>
        <p:spPr>
          <a:xfrm flipV="1">
            <a:off x="5334000" y="914400"/>
            <a:ext cx="0" cy="365760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01" name="Rectangle 100"/>
          <p:cNvSpPr/>
          <p:nvPr/>
        </p:nvSpPr>
        <p:spPr>
          <a:xfrm>
            <a:off x="4648200" y="3128665"/>
            <a:ext cx="6858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</a:t>
            </a:r>
            <a:endParaRPr lang="en-US" sz="2400" dirty="0"/>
          </a:p>
        </p:txBody>
      </p:sp>
      <p:sp>
        <p:nvSpPr>
          <p:cNvPr id="94" name="Rectangle 93"/>
          <p:cNvSpPr/>
          <p:nvPr/>
        </p:nvSpPr>
        <p:spPr>
          <a:xfrm>
            <a:off x="4648200" y="2590800"/>
            <a:ext cx="6858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</a:t>
            </a:r>
            <a:endParaRPr lang="en-US" sz="2400" dirty="0"/>
          </a:p>
        </p:txBody>
      </p:sp>
      <p:sp>
        <p:nvSpPr>
          <p:cNvPr id="81" name="Rectangle 80"/>
          <p:cNvSpPr/>
          <p:nvPr/>
        </p:nvSpPr>
        <p:spPr>
          <a:xfrm>
            <a:off x="4191000" y="2590800"/>
            <a:ext cx="4572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04" name="Rectangle 103"/>
          <p:cNvSpPr/>
          <p:nvPr/>
        </p:nvSpPr>
        <p:spPr>
          <a:xfrm>
            <a:off x="3048000" y="990600"/>
            <a:ext cx="4572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76" name="Rectangle 75"/>
          <p:cNvSpPr/>
          <p:nvPr/>
        </p:nvSpPr>
        <p:spPr>
          <a:xfrm>
            <a:off x="1905000" y="2590800"/>
            <a:ext cx="22860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55" name="Rectangle 54"/>
          <p:cNvSpPr/>
          <p:nvPr/>
        </p:nvSpPr>
        <p:spPr>
          <a:xfrm>
            <a:off x="1905000" y="990600"/>
            <a:ext cx="1143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63" name="Rectangle 62"/>
          <p:cNvSpPr/>
          <p:nvPr/>
        </p:nvSpPr>
        <p:spPr>
          <a:xfrm>
            <a:off x="3505200" y="995066"/>
            <a:ext cx="1828800" cy="4527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905000" y="4267200"/>
            <a:ext cx="59436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1905000" y="990600"/>
            <a:ext cx="0" cy="3276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81000" y="30435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Alice</a:t>
            </a:r>
            <a:endParaRPr lang="en-US" sz="2400" dirty="0"/>
          </a:p>
        </p:txBody>
      </p:sp>
      <p:sp>
        <p:nvSpPr>
          <p:cNvPr id="14" name="TextBox 13"/>
          <p:cNvSpPr txBox="1"/>
          <p:nvPr/>
        </p:nvSpPr>
        <p:spPr>
          <a:xfrm>
            <a:off x="457200" y="14433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Bob</a:t>
            </a:r>
            <a:endParaRPr lang="en-US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1262655" y="35769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16" name="TextBox 15"/>
          <p:cNvSpPr txBox="1"/>
          <p:nvPr/>
        </p:nvSpPr>
        <p:spPr>
          <a:xfrm>
            <a:off x="1262655" y="30480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17" name="TextBox 16"/>
          <p:cNvSpPr txBox="1"/>
          <p:nvPr/>
        </p:nvSpPr>
        <p:spPr>
          <a:xfrm>
            <a:off x="1295400" y="25908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1273365" y="19767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19" name="TextBox 18"/>
          <p:cNvSpPr txBox="1"/>
          <p:nvPr/>
        </p:nvSpPr>
        <p:spPr>
          <a:xfrm>
            <a:off x="1273365" y="14478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20" name="TextBox 19"/>
          <p:cNvSpPr txBox="1"/>
          <p:nvPr/>
        </p:nvSpPr>
        <p:spPr>
          <a:xfrm>
            <a:off x="1306110" y="9906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cxnSp>
        <p:nvCxnSpPr>
          <p:cNvPr id="43" name="Straight Connector 42"/>
          <p:cNvCxnSpPr/>
          <p:nvPr/>
        </p:nvCxnSpPr>
        <p:spPr>
          <a:xfrm>
            <a:off x="6477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6705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6934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7162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7391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7620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Rectangle 52"/>
          <p:cNvSpPr/>
          <p:nvPr/>
        </p:nvSpPr>
        <p:spPr>
          <a:xfrm>
            <a:off x="2590800" y="304800"/>
            <a:ext cx="20574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DESIRE = 6</a:t>
            </a:r>
            <a:endParaRPr lang="en-US" sz="2400" dirty="0"/>
          </a:p>
        </p:txBody>
      </p:sp>
      <p:sp>
        <p:nvSpPr>
          <p:cNvPr id="54" name="Rectangle 53"/>
          <p:cNvSpPr/>
          <p:nvPr/>
        </p:nvSpPr>
        <p:spPr>
          <a:xfrm>
            <a:off x="4876800" y="304800"/>
            <a:ext cx="2057400" cy="4572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APATHY = 4</a:t>
            </a:r>
            <a:endParaRPr lang="en-US" sz="2400" dirty="0"/>
          </a:p>
        </p:txBody>
      </p:sp>
      <p:cxnSp>
        <p:nvCxnSpPr>
          <p:cNvPr id="65" name="Straight Connector 64"/>
          <p:cNvCxnSpPr/>
          <p:nvPr/>
        </p:nvCxnSpPr>
        <p:spPr>
          <a:xfrm>
            <a:off x="3429000" y="9950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flipV="1">
            <a:off x="3429000" y="9950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5257800" y="9906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 flipV="1">
            <a:off x="5257800" y="9906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 flipV="1">
            <a:off x="1981200" y="990600"/>
            <a:ext cx="9906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>
            <a:off x="1981200" y="1438869"/>
            <a:ext cx="990600" cy="1339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 flipV="1">
            <a:off x="3581400" y="1438869"/>
            <a:ext cx="1676400" cy="44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>
            <a:off x="3581400" y="999532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 flipV="1">
            <a:off x="1981200" y="2581868"/>
            <a:ext cx="2133600" cy="2679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>
            <a:off x="1981200" y="3056932"/>
            <a:ext cx="21336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7" name="Rectangle 106"/>
          <p:cNvSpPr/>
          <p:nvPr/>
        </p:nvSpPr>
        <p:spPr>
          <a:xfrm>
            <a:off x="3505200" y="1528465"/>
            <a:ext cx="18288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119" name="Straight Connector 118"/>
          <p:cNvCxnSpPr>
            <a:endCxn id="107" idx="1"/>
          </p:cNvCxnSpPr>
          <p:nvPr/>
        </p:nvCxnSpPr>
        <p:spPr>
          <a:xfrm>
            <a:off x="1905000" y="1752600"/>
            <a:ext cx="16002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/>
          <p:cNvCxnSpPr/>
          <p:nvPr/>
        </p:nvCxnSpPr>
        <p:spPr>
          <a:xfrm flipV="1">
            <a:off x="3581400" y="1528465"/>
            <a:ext cx="1676400" cy="44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/>
          <p:nvPr/>
        </p:nvCxnSpPr>
        <p:spPr>
          <a:xfrm flipV="1">
            <a:off x="3581400" y="1976735"/>
            <a:ext cx="1676400" cy="446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/>
          <p:cNvCxnSpPr>
            <a:endCxn id="107" idx="1"/>
          </p:cNvCxnSpPr>
          <p:nvPr/>
        </p:nvCxnSpPr>
        <p:spPr>
          <a:xfrm flipH="1" flipV="1">
            <a:off x="3505200" y="1754833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>
            <a:stCxn id="107" idx="1"/>
          </p:cNvCxnSpPr>
          <p:nvPr/>
        </p:nvCxnSpPr>
        <p:spPr>
          <a:xfrm flipV="1">
            <a:off x="3505200" y="15284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/>
          <p:nvPr/>
        </p:nvCxnSpPr>
        <p:spPr>
          <a:xfrm flipH="1" flipV="1">
            <a:off x="1905000" y="12214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/>
          <p:nvPr/>
        </p:nvCxnSpPr>
        <p:spPr>
          <a:xfrm flipV="1">
            <a:off x="1905000" y="9950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/>
          <p:cNvCxnSpPr/>
          <p:nvPr/>
        </p:nvCxnSpPr>
        <p:spPr>
          <a:xfrm flipH="1" flipV="1">
            <a:off x="1905000" y="28216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/>
          <p:cNvCxnSpPr/>
          <p:nvPr/>
        </p:nvCxnSpPr>
        <p:spPr>
          <a:xfrm flipV="1">
            <a:off x="1905000" y="25952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/>
          <p:cNvCxnSpPr/>
          <p:nvPr/>
        </p:nvCxnSpPr>
        <p:spPr>
          <a:xfrm>
            <a:off x="5257800" y="15284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/>
          <p:cNvCxnSpPr/>
          <p:nvPr/>
        </p:nvCxnSpPr>
        <p:spPr>
          <a:xfrm flipV="1">
            <a:off x="5257800" y="17548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/>
          <p:cNvCxnSpPr/>
          <p:nvPr/>
        </p:nvCxnSpPr>
        <p:spPr>
          <a:xfrm>
            <a:off x="1905000" y="2286000"/>
            <a:ext cx="3429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Connector 228"/>
          <p:cNvCxnSpPr/>
          <p:nvPr/>
        </p:nvCxnSpPr>
        <p:spPr>
          <a:xfrm>
            <a:off x="5105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Connector 229"/>
          <p:cNvCxnSpPr/>
          <p:nvPr/>
        </p:nvCxnSpPr>
        <p:spPr>
          <a:xfrm>
            <a:off x="5334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Connector 230"/>
          <p:cNvCxnSpPr/>
          <p:nvPr/>
        </p:nvCxnSpPr>
        <p:spPr>
          <a:xfrm>
            <a:off x="5562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Connector 231"/>
          <p:cNvCxnSpPr/>
          <p:nvPr/>
        </p:nvCxnSpPr>
        <p:spPr>
          <a:xfrm>
            <a:off x="5791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Connector 232"/>
          <p:cNvCxnSpPr/>
          <p:nvPr/>
        </p:nvCxnSpPr>
        <p:spPr>
          <a:xfrm>
            <a:off x="6019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Connector 233"/>
          <p:cNvCxnSpPr/>
          <p:nvPr/>
        </p:nvCxnSpPr>
        <p:spPr>
          <a:xfrm>
            <a:off x="6248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Connector 234"/>
          <p:cNvCxnSpPr/>
          <p:nvPr/>
        </p:nvCxnSpPr>
        <p:spPr>
          <a:xfrm>
            <a:off x="3733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Connector 235"/>
          <p:cNvCxnSpPr/>
          <p:nvPr/>
        </p:nvCxnSpPr>
        <p:spPr>
          <a:xfrm>
            <a:off x="3962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Connector 236"/>
          <p:cNvCxnSpPr/>
          <p:nvPr/>
        </p:nvCxnSpPr>
        <p:spPr>
          <a:xfrm>
            <a:off x="4191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Connector 237"/>
          <p:cNvCxnSpPr/>
          <p:nvPr/>
        </p:nvCxnSpPr>
        <p:spPr>
          <a:xfrm>
            <a:off x="4419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Connector 238"/>
          <p:cNvCxnSpPr/>
          <p:nvPr/>
        </p:nvCxnSpPr>
        <p:spPr>
          <a:xfrm>
            <a:off x="4648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/>
          <p:cNvCxnSpPr/>
          <p:nvPr/>
        </p:nvCxnSpPr>
        <p:spPr>
          <a:xfrm>
            <a:off x="4876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" name="Straight Connector 240"/>
          <p:cNvCxnSpPr/>
          <p:nvPr/>
        </p:nvCxnSpPr>
        <p:spPr>
          <a:xfrm>
            <a:off x="2362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Connector 241"/>
          <p:cNvCxnSpPr/>
          <p:nvPr/>
        </p:nvCxnSpPr>
        <p:spPr>
          <a:xfrm>
            <a:off x="2590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Connector 242"/>
          <p:cNvCxnSpPr/>
          <p:nvPr/>
        </p:nvCxnSpPr>
        <p:spPr>
          <a:xfrm>
            <a:off x="2819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Connector 243"/>
          <p:cNvCxnSpPr/>
          <p:nvPr/>
        </p:nvCxnSpPr>
        <p:spPr>
          <a:xfrm>
            <a:off x="3048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" name="Straight Connector 244"/>
          <p:cNvCxnSpPr/>
          <p:nvPr/>
        </p:nvCxnSpPr>
        <p:spPr>
          <a:xfrm>
            <a:off x="3276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Connector 245"/>
          <p:cNvCxnSpPr/>
          <p:nvPr/>
        </p:nvCxnSpPr>
        <p:spPr>
          <a:xfrm>
            <a:off x="3505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" name="Straight Connector 246"/>
          <p:cNvCxnSpPr/>
          <p:nvPr/>
        </p:nvCxnSpPr>
        <p:spPr>
          <a:xfrm>
            <a:off x="1905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8" name="Straight Connector 247"/>
          <p:cNvCxnSpPr/>
          <p:nvPr/>
        </p:nvCxnSpPr>
        <p:spPr>
          <a:xfrm>
            <a:off x="2133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9" name="Straight Connector 248"/>
          <p:cNvCxnSpPr/>
          <p:nvPr/>
        </p:nvCxnSpPr>
        <p:spPr>
          <a:xfrm>
            <a:off x="1905000" y="3886200"/>
            <a:ext cx="34290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" name="Straight Connector 254"/>
          <p:cNvCxnSpPr/>
          <p:nvPr/>
        </p:nvCxnSpPr>
        <p:spPr>
          <a:xfrm>
            <a:off x="1905000" y="3352800"/>
            <a:ext cx="27432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>
          <a:xfrm>
            <a:off x="2971800" y="9950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 flipV="1">
            <a:off x="2971800" y="9950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>
            <a:off x="4114800" y="25908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 flipV="1">
            <a:off x="4114800" y="25908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>
            <a:off x="4572000" y="25908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 flipV="1">
            <a:off x="4572000" y="25908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3124200" y="999532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>
            <a:off x="3124200" y="14478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>
            <a:off x="4267200" y="25908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>
            <a:off x="4267200" y="30480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 flipH="1" flipV="1">
            <a:off x="4648200" y="3355032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 flipV="1">
            <a:off x="4648200" y="3128664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 flipH="1" flipV="1">
            <a:off x="5334000" y="2288232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 flipV="1">
            <a:off x="5334000" y="2061864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>
            <a:off x="4724400" y="2590800"/>
            <a:ext cx="609600" cy="4465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>
            <a:off x="4724400" y="3043535"/>
            <a:ext cx="609600" cy="4465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/>
          <p:nvPr/>
        </p:nvCxnSpPr>
        <p:spPr>
          <a:xfrm>
            <a:off x="4724400" y="3576935"/>
            <a:ext cx="609600" cy="4465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12" name="Table 1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2969098"/>
              </p:ext>
            </p:extLst>
          </p:nvPr>
        </p:nvGraphicFramePr>
        <p:xfrm>
          <a:off x="304798" y="4800600"/>
          <a:ext cx="8610602" cy="797781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838201"/>
                <a:gridCol w="1143000"/>
                <a:gridCol w="1295400"/>
                <a:gridCol w="838200"/>
                <a:gridCol w="1295400"/>
                <a:gridCol w="1219200"/>
                <a:gridCol w="381000"/>
                <a:gridCol w="914400"/>
                <a:gridCol w="685801"/>
              </a:tblGrid>
              <a:tr h="432021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PS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INPUT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MEM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NS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OUTPUT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MEM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Pr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Delay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Pb</a:t>
                      </a:r>
                      <a:endParaRPr lang="en-US" sz="1800" dirty="0"/>
                    </a:p>
                  </a:txBody>
                  <a:tcPr/>
                </a:tc>
              </a:tr>
              <a:tr h="238539"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SPEAK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Ai=HELLO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IDLE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DESIRE--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[2-5]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113" name="Straight Connector 112"/>
          <p:cNvCxnSpPr/>
          <p:nvPr/>
        </p:nvCxnSpPr>
        <p:spPr>
          <a:xfrm>
            <a:off x="5334000" y="1750367"/>
            <a:ext cx="11430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63424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Rectangle 98"/>
          <p:cNvSpPr/>
          <p:nvPr/>
        </p:nvSpPr>
        <p:spPr>
          <a:xfrm>
            <a:off x="5334000" y="2061865"/>
            <a:ext cx="1143000" cy="45273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HELLO</a:t>
            </a:r>
            <a:endParaRPr lang="en-US" sz="2400" dirty="0"/>
          </a:p>
        </p:txBody>
      </p:sp>
      <p:sp>
        <p:nvSpPr>
          <p:cNvPr id="109" name="Rectangle 108"/>
          <p:cNvSpPr/>
          <p:nvPr/>
        </p:nvSpPr>
        <p:spPr>
          <a:xfrm>
            <a:off x="5334000" y="995065"/>
            <a:ext cx="1143000" cy="45273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SPEAK</a:t>
            </a:r>
            <a:endParaRPr lang="en-US" sz="2400" dirty="0"/>
          </a:p>
        </p:txBody>
      </p:sp>
      <p:cxnSp>
        <p:nvCxnSpPr>
          <p:cNvPr id="58" name="Straight Connector 57"/>
          <p:cNvCxnSpPr/>
          <p:nvPr/>
        </p:nvCxnSpPr>
        <p:spPr>
          <a:xfrm flipV="1">
            <a:off x="5334000" y="914400"/>
            <a:ext cx="0" cy="365760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01" name="Rectangle 100"/>
          <p:cNvSpPr/>
          <p:nvPr/>
        </p:nvSpPr>
        <p:spPr>
          <a:xfrm>
            <a:off x="4648200" y="3128665"/>
            <a:ext cx="6858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</a:t>
            </a:r>
            <a:endParaRPr lang="en-US" sz="2400" dirty="0"/>
          </a:p>
        </p:txBody>
      </p:sp>
      <p:sp>
        <p:nvSpPr>
          <p:cNvPr id="94" name="Rectangle 93"/>
          <p:cNvSpPr/>
          <p:nvPr/>
        </p:nvSpPr>
        <p:spPr>
          <a:xfrm>
            <a:off x="4648200" y="2590800"/>
            <a:ext cx="6858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</a:t>
            </a:r>
            <a:endParaRPr lang="en-US" sz="2400" dirty="0"/>
          </a:p>
        </p:txBody>
      </p:sp>
      <p:sp>
        <p:nvSpPr>
          <p:cNvPr id="81" name="Rectangle 80"/>
          <p:cNvSpPr/>
          <p:nvPr/>
        </p:nvSpPr>
        <p:spPr>
          <a:xfrm>
            <a:off x="4191000" y="2590800"/>
            <a:ext cx="4572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04" name="Rectangle 103"/>
          <p:cNvSpPr/>
          <p:nvPr/>
        </p:nvSpPr>
        <p:spPr>
          <a:xfrm>
            <a:off x="3048000" y="990600"/>
            <a:ext cx="4572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76" name="Rectangle 75"/>
          <p:cNvSpPr/>
          <p:nvPr/>
        </p:nvSpPr>
        <p:spPr>
          <a:xfrm>
            <a:off x="1905000" y="2590800"/>
            <a:ext cx="22860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55" name="Rectangle 54"/>
          <p:cNvSpPr/>
          <p:nvPr/>
        </p:nvSpPr>
        <p:spPr>
          <a:xfrm>
            <a:off x="1905000" y="990600"/>
            <a:ext cx="1143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63" name="Rectangle 62"/>
          <p:cNvSpPr/>
          <p:nvPr/>
        </p:nvSpPr>
        <p:spPr>
          <a:xfrm>
            <a:off x="3505200" y="995066"/>
            <a:ext cx="1828800" cy="4527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905000" y="4267200"/>
            <a:ext cx="59436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1905000" y="990600"/>
            <a:ext cx="0" cy="3276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81000" y="30435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Alice</a:t>
            </a:r>
            <a:endParaRPr lang="en-US" sz="2400" dirty="0"/>
          </a:p>
        </p:txBody>
      </p:sp>
      <p:sp>
        <p:nvSpPr>
          <p:cNvPr id="14" name="TextBox 13"/>
          <p:cNvSpPr txBox="1"/>
          <p:nvPr/>
        </p:nvSpPr>
        <p:spPr>
          <a:xfrm>
            <a:off x="457200" y="14433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Bob</a:t>
            </a:r>
            <a:endParaRPr lang="en-US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1262655" y="35769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16" name="TextBox 15"/>
          <p:cNvSpPr txBox="1"/>
          <p:nvPr/>
        </p:nvSpPr>
        <p:spPr>
          <a:xfrm>
            <a:off x="1262655" y="30480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17" name="TextBox 16"/>
          <p:cNvSpPr txBox="1"/>
          <p:nvPr/>
        </p:nvSpPr>
        <p:spPr>
          <a:xfrm>
            <a:off x="1295400" y="25908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1273365" y="19767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19" name="TextBox 18"/>
          <p:cNvSpPr txBox="1"/>
          <p:nvPr/>
        </p:nvSpPr>
        <p:spPr>
          <a:xfrm>
            <a:off x="1273365" y="14478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20" name="TextBox 19"/>
          <p:cNvSpPr txBox="1"/>
          <p:nvPr/>
        </p:nvSpPr>
        <p:spPr>
          <a:xfrm>
            <a:off x="1306110" y="9906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cxnSp>
        <p:nvCxnSpPr>
          <p:cNvPr id="43" name="Straight Connector 42"/>
          <p:cNvCxnSpPr/>
          <p:nvPr/>
        </p:nvCxnSpPr>
        <p:spPr>
          <a:xfrm>
            <a:off x="6477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6705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6934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7162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7391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7620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Rectangle 52"/>
          <p:cNvSpPr/>
          <p:nvPr/>
        </p:nvSpPr>
        <p:spPr>
          <a:xfrm>
            <a:off x="2590800" y="304800"/>
            <a:ext cx="20574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DESIRE = 6</a:t>
            </a:r>
            <a:endParaRPr lang="en-US" sz="2400" dirty="0"/>
          </a:p>
        </p:txBody>
      </p:sp>
      <p:sp>
        <p:nvSpPr>
          <p:cNvPr id="54" name="Rectangle 53"/>
          <p:cNvSpPr/>
          <p:nvPr/>
        </p:nvSpPr>
        <p:spPr>
          <a:xfrm>
            <a:off x="4876800" y="304800"/>
            <a:ext cx="2057400" cy="4572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APATHY = 4</a:t>
            </a:r>
            <a:endParaRPr lang="en-US" sz="2400" dirty="0"/>
          </a:p>
        </p:txBody>
      </p:sp>
      <p:cxnSp>
        <p:nvCxnSpPr>
          <p:cNvPr id="65" name="Straight Connector 64"/>
          <p:cNvCxnSpPr/>
          <p:nvPr/>
        </p:nvCxnSpPr>
        <p:spPr>
          <a:xfrm>
            <a:off x="3429000" y="9950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flipV="1">
            <a:off x="3429000" y="9950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5257800" y="9906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 flipV="1">
            <a:off x="5257800" y="9906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 flipV="1">
            <a:off x="1981200" y="990600"/>
            <a:ext cx="9906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>
            <a:off x="1981200" y="1438869"/>
            <a:ext cx="990600" cy="1339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 flipV="1">
            <a:off x="3581400" y="1438869"/>
            <a:ext cx="1676400" cy="44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>
            <a:off x="3581400" y="999532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 flipV="1">
            <a:off x="1981200" y="2581868"/>
            <a:ext cx="2133600" cy="2679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>
            <a:off x="1981200" y="3056932"/>
            <a:ext cx="21336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7" name="Rectangle 106"/>
          <p:cNvSpPr/>
          <p:nvPr/>
        </p:nvSpPr>
        <p:spPr>
          <a:xfrm>
            <a:off x="3505200" y="1528465"/>
            <a:ext cx="18288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119" name="Straight Connector 118"/>
          <p:cNvCxnSpPr>
            <a:endCxn id="107" idx="1"/>
          </p:cNvCxnSpPr>
          <p:nvPr/>
        </p:nvCxnSpPr>
        <p:spPr>
          <a:xfrm>
            <a:off x="1905000" y="1752600"/>
            <a:ext cx="16002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/>
          <p:cNvCxnSpPr/>
          <p:nvPr/>
        </p:nvCxnSpPr>
        <p:spPr>
          <a:xfrm flipV="1">
            <a:off x="3581400" y="1528465"/>
            <a:ext cx="1676400" cy="44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/>
          <p:nvPr/>
        </p:nvCxnSpPr>
        <p:spPr>
          <a:xfrm flipV="1">
            <a:off x="3581400" y="1976735"/>
            <a:ext cx="1676400" cy="446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/>
          <p:cNvCxnSpPr>
            <a:endCxn id="107" idx="1"/>
          </p:cNvCxnSpPr>
          <p:nvPr/>
        </p:nvCxnSpPr>
        <p:spPr>
          <a:xfrm flipH="1" flipV="1">
            <a:off x="3505200" y="1754833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>
            <a:stCxn id="107" idx="1"/>
          </p:cNvCxnSpPr>
          <p:nvPr/>
        </p:nvCxnSpPr>
        <p:spPr>
          <a:xfrm flipV="1">
            <a:off x="3505200" y="15284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/>
          <p:nvPr/>
        </p:nvCxnSpPr>
        <p:spPr>
          <a:xfrm flipH="1" flipV="1">
            <a:off x="1905000" y="12214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/>
          <p:nvPr/>
        </p:nvCxnSpPr>
        <p:spPr>
          <a:xfrm flipV="1">
            <a:off x="1905000" y="9950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/>
          <p:cNvCxnSpPr/>
          <p:nvPr/>
        </p:nvCxnSpPr>
        <p:spPr>
          <a:xfrm flipH="1" flipV="1">
            <a:off x="1905000" y="28216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/>
          <p:cNvCxnSpPr/>
          <p:nvPr/>
        </p:nvCxnSpPr>
        <p:spPr>
          <a:xfrm flipV="1">
            <a:off x="1905000" y="25952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/>
          <p:cNvCxnSpPr/>
          <p:nvPr/>
        </p:nvCxnSpPr>
        <p:spPr>
          <a:xfrm>
            <a:off x="5257800" y="15284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/>
          <p:cNvCxnSpPr/>
          <p:nvPr/>
        </p:nvCxnSpPr>
        <p:spPr>
          <a:xfrm flipV="1">
            <a:off x="5257800" y="17548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/>
          <p:cNvCxnSpPr/>
          <p:nvPr/>
        </p:nvCxnSpPr>
        <p:spPr>
          <a:xfrm>
            <a:off x="1905000" y="2286000"/>
            <a:ext cx="3429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Connector 228"/>
          <p:cNvCxnSpPr/>
          <p:nvPr/>
        </p:nvCxnSpPr>
        <p:spPr>
          <a:xfrm>
            <a:off x="5105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Connector 229"/>
          <p:cNvCxnSpPr/>
          <p:nvPr/>
        </p:nvCxnSpPr>
        <p:spPr>
          <a:xfrm>
            <a:off x="5334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Connector 230"/>
          <p:cNvCxnSpPr/>
          <p:nvPr/>
        </p:nvCxnSpPr>
        <p:spPr>
          <a:xfrm>
            <a:off x="5562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Connector 231"/>
          <p:cNvCxnSpPr/>
          <p:nvPr/>
        </p:nvCxnSpPr>
        <p:spPr>
          <a:xfrm>
            <a:off x="5791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Connector 232"/>
          <p:cNvCxnSpPr/>
          <p:nvPr/>
        </p:nvCxnSpPr>
        <p:spPr>
          <a:xfrm>
            <a:off x="6019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Connector 233"/>
          <p:cNvCxnSpPr/>
          <p:nvPr/>
        </p:nvCxnSpPr>
        <p:spPr>
          <a:xfrm>
            <a:off x="6248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Connector 234"/>
          <p:cNvCxnSpPr/>
          <p:nvPr/>
        </p:nvCxnSpPr>
        <p:spPr>
          <a:xfrm>
            <a:off x="3733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Connector 235"/>
          <p:cNvCxnSpPr/>
          <p:nvPr/>
        </p:nvCxnSpPr>
        <p:spPr>
          <a:xfrm>
            <a:off x="3962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Connector 236"/>
          <p:cNvCxnSpPr/>
          <p:nvPr/>
        </p:nvCxnSpPr>
        <p:spPr>
          <a:xfrm>
            <a:off x="4191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Connector 237"/>
          <p:cNvCxnSpPr/>
          <p:nvPr/>
        </p:nvCxnSpPr>
        <p:spPr>
          <a:xfrm>
            <a:off x="4419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Connector 238"/>
          <p:cNvCxnSpPr/>
          <p:nvPr/>
        </p:nvCxnSpPr>
        <p:spPr>
          <a:xfrm>
            <a:off x="4648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/>
          <p:cNvCxnSpPr/>
          <p:nvPr/>
        </p:nvCxnSpPr>
        <p:spPr>
          <a:xfrm>
            <a:off x="4876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" name="Straight Connector 240"/>
          <p:cNvCxnSpPr/>
          <p:nvPr/>
        </p:nvCxnSpPr>
        <p:spPr>
          <a:xfrm>
            <a:off x="2362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Connector 241"/>
          <p:cNvCxnSpPr/>
          <p:nvPr/>
        </p:nvCxnSpPr>
        <p:spPr>
          <a:xfrm>
            <a:off x="2590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Connector 242"/>
          <p:cNvCxnSpPr/>
          <p:nvPr/>
        </p:nvCxnSpPr>
        <p:spPr>
          <a:xfrm>
            <a:off x="2819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Connector 243"/>
          <p:cNvCxnSpPr/>
          <p:nvPr/>
        </p:nvCxnSpPr>
        <p:spPr>
          <a:xfrm>
            <a:off x="3048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" name="Straight Connector 244"/>
          <p:cNvCxnSpPr/>
          <p:nvPr/>
        </p:nvCxnSpPr>
        <p:spPr>
          <a:xfrm>
            <a:off x="3276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Connector 245"/>
          <p:cNvCxnSpPr/>
          <p:nvPr/>
        </p:nvCxnSpPr>
        <p:spPr>
          <a:xfrm>
            <a:off x="3505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" name="Straight Connector 246"/>
          <p:cNvCxnSpPr/>
          <p:nvPr/>
        </p:nvCxnSpPr>
        <p:spPr>
          <a:xfrm>
            <a:off x="1905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8" name="Straight Connector 247"/>
          <p:cNvCxnSpPr/>
          <p:nvPr/>
        </p:nvCxnSpPr>
        <p:spPr>
          <a:xfrm>
            <a:off x="2133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9" name="Straight Connector 248"/>
          <p:cNvCxnSpPr/>
          <p:nvPr/>
        </p:nvCxnSpPr>
        <p:spPr>
          <a:xfrm>
            <a:off x="1905000" y="3886200"/>
            <a:ext cx="34290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" name="Straight Connector 254"/>
          <p:cNvCxnSpPr/>
          <p:nvPr/>
        </p:nvCxnSpPr>
        <p:spPr>
          <a:xfrm>
            <a:off x="1905000" y="3352800"/>
            <a:ext cx="27432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>
          <a:xfrm>
            <a:off x="2971800" y="9950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 flipV="1">
            <a:off x="2971800" y="9950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>
            <a:off x="4114800" y="25908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 flipV="1">
            <a:off x="4114800" y="25908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>
            <a:off x="4572000" y="25908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 flipV="1">
            <a:off x="4572000" y="25908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3124200" y="999532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>
            <a:off x="3124200" y="14478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>
            <a:off x="4267200" y="25908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>
            <a:off x="4267200" y="30480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 flipH="1" flipV="1">
            <a:off x="4648200" y="3355032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 flipV="1">
            <a:off x="4648200" y="3128664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 flipH="1" flipV="1">
            <a:off x="5334000" y="2288232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 flipV="1">
            <a:off x="5334000" y="2061864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>
            <a:off x="4724400" y="2590800"/>
            <a:ext cx="609600" cy="4465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>
            <a:off x="4724400" y="3043535"/>
            <a:ext cx="609600" cy="4465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/>
          <p:nvPr/>
        </p:nvCxnSpPr>
        <p:spPr>
          <a:xfrm>
            <a:off x="4724400" y="3576935"/>
            <a:ext cx="609600" cy="4465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13" name="Table 1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1740541"/>
              </p:ext>
            </p:extLst>
          </p:nvPr>
        </p:nvGraphicFramePr>
        <p:xfrm>
          <a:off x="304798" y="4800600"/>
          <a:ext cx="8610602" cy="822960"/>
        </p:xfrm>
        <a:graphic>
          <a:graphicData uri="http://schemas.openxmlformats.org/drawingml/2006/table">
            <a:tbl>
              <a:tblPr firstRow="1" bandRow="1">
                <a:tableStyleId>{775DCB02-9BB8-47FD-8907-85C794F793BA}</a:tableStyleId>
              </a:tblPr>
              <a:tblGrid>
                <a:gridCol w="838201"/>
                <a:gridCol w="1143000"/>
                <a:gridCol w="1295400"/>
                <a:gridCol w="838200"/>
                <a:gridCol w="1295400"/>
                <a:gridCol w="1218291"/>
                <a:gridCol w="381000"/>
                <a:gridCol w="914400"/>
                <a:gridCol w="686710"/>
              </a:tblGrid>
              <a:tr h="457200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PS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INPUT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MEM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NS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OUTPUT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MEM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Pr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Delay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Pb</a:t>
                      </a:r>
                      <a:endParaRPr lang="en-US" sz="1800" dirty="0"/>
                    </a:p>
                  </a:txBody>
                  <a:tcPr/>
                </a:tc>
              </a:tr>
              <a:tr h="338593"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WAVE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Ai=HELLO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IDLE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Ao</a:t>
                      </a:r>
                      <a:r>
                        <a:rPr lang="en-US" sz="1800" dirty="0" smtClean="0"/>
                        <a:t>=HELLO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APATHY++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1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[2-5]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114" name="Straight Connector 113"/>
          <p:cNvCxnSpPr/>
          <p:nvPr/>
        </p:nvCxnSpPr>
        <p:spPr>
          <a:xfrm>
            <a:off x="5334000" y="1752600"/>
            <a:ext cx="11430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09841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Rectangle 170"/>
          <p:cNvSpPr/>
          <p:nvPr/>
        </p:nvSpPr>
        <p:spPr>
          <a:xfrm>
            <a:off x="6477000" y="3662065"/>
            <a:ext cx="1143000" cy="45273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HELLO</a:t>
            </a:r>
            <a:endParaRPr lang="en-US" sz="2400" dirty="0"/>
          </a:p>
        </p:txBody>
      </p:sp>
      <p:sp>
        <p:nvSpPr>
          <p:cNvPr id="168" name="Rectangle 167"/>
          <p:cNvSpPr/>
          <p:nvPr/>
        </p:nvSpPr>
        <p:spPr>
          <a:xfrm>
            <a:off x="6477000" y="2595265"/>
            <a:ext cx="1143000" cy="45273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166" name="Rectangle 165"/>
          <p:cNvSpPr/>
          <p:nvPr/>
        </p:nvSpPr>
        <p:spPr>
          <a:xfrm>
            <a:off x="5334000" y="2061865"/>
            <a:ext cx="1143000" cy="45273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HELLO</a:t>
            </a:r>
            <a:endParaRPr lang="en-US" sz="2400" dirty="0"/>
          </a:p>
        </p:txBody>
      </p:sp>
      <p:sp>
        <p:nvSpPr>
          <p:cNvPr id="167" name="Rectangle 166"/>
          <p:cNvSpPr/>
          <p:nvPr/>
        </p:nvSpPr>
        <p:spPr>
          <a:xfrm>
            <a:off x="5334000" y="995065"/>
            <a:ext cx="1143000" cy="45273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SPEAK</a:t>
            </a:r>
            <a:endParaRPr lang="en-US" sz="2400" dirty="0"/>
          </a:p>
        </p:txBody>
      </p:sp>
      <p:sp>
        <p:nvSpPr>
          <p:cNvPr id="151" name="Rectangle 150"/>
          <p:cNvSpPr/>
          <p:nvPr/>
        </p:nvSpPr>
        <p:spPr>
          <a:xfrm>
            <a:off x="4191000" y="2590800"/>
            <a:ext cx="4572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28" name="Rectangle 127"/>
          <p:cNvSpPr/>
          <p:nvPr/>
        </p:nvSpPr>
        <p:spPr>
          <a:xfrm>
            <a:off x="3048000" y="990600"/>
            <a:ext cx="4572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cxnSp>
        <p:nvCxnSpPr>
          <p:cNvPr id="58" name="Straight Connector 57"/>
          <p:cNvCxnSpPr/>
          <p:nvPr/>
        </p:nvCxnSpPr>
        <p:spPr>
          <a:xfrm flipV="1">
            <a:off x="5334000" y="914400"/>
            <a:ext cx="0" cy="365760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76" name="Rectangle 75"/>
          <p:cNvSpPr/>
          <p:nvPr/>
        </p:nvSpPr>
        <p:spPr>
          <a:xfrm>
            <a:off x="1905000" y="2595265"/>
            <a:ext cx="22860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cxnSp>
        <p:nvCxnSpPr>
          <p:cNvPr id="61" name="Straight Connector 60"/>
          <p:cNvCxnSpPr/>
          <p:nvPr/>
        </p:nvCxnSpPr>
        <p:spPr>
          <a:xfrm flipV="1">
            <a:off x="6477000" y="914400"/>
            <a:ext cx="0" cy="3657600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Rectangle 54"/>
          <p:cNvSpPr/>
          <p:nvPr/>
        </p:nvSpPr>
        <p:spPr>
          <a:xfrm>
            <a:off x="1905000" y="990600"/>
            <a:ext cx="1143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63" name="Rectangle 62"/>
          <p:cNvSpPr/>
          <p:nvPr/>
        </p:nvSpPr>
        <p:spPr>
          <a:xfrm>
            <a:off x="3505200" y="995066"/>
            <a:ext cx="1828800" cy="4527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905000" y="4267200"/>
            <a:ext cx="59436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1905000" y="990600"/>
            <a:ext cx="0" cy="3276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81000" y="30435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Alice</a:t>
            </a:r>
            <a:endParaRPr lang="en-US" sz="2400" dirty="0"/>
          </a:p>
        </p:txBody>
      </p:sp>
      <p:sp>
        <p:nvSpPr>
          <p:cNvPr id="14" name="TextBox 13"/>
          <p:cNvSpPr txBox="1"/>
          <p:nvPr/>
        </p:nvSpPr>
        <p:spPr>
          <a:xfrm>
            <a:off x="457200" y="14433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Bob</a:t>
            </a:r>
            <a:endParaRPr lang="en-US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1262655" y="35769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16" name="TextBox 15"/>
          <p:cNvSpPr txBox="1"/>
          <p:nvPr/>
        </p:nvSpPr>
        <p:spPr>
          <a:xfrm>
            <a:off x="1262655" y="30480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17" name="TextBox 16"/>
          <p:cNvSpPr txBox="1"/>
          <p:nvPr/>
        </p:nvSpPr>
        <p:spPr>
          <a:xfrm>
            <a:off x="1295400" y="25908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1273365" y="19767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19" name="TextBox 18"/>
          <p:cNvSpPr txBox="1"/>
          <p:nvPr/>
        </p:nvSpPr>
        <p:spPr>
          <a:xfrm>
            <a:off x="1273365" y="14478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20" name="TextBox 19"/>
          <p:cNvSpPr txBox="1"/>
          <p:nvPr/>
        </p:nvSpPr>
        <p:spPr>
          <a:xfrm>
            <a:off x="1306110" y="9906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cxnSp>
        <p:nvCxnSpPr>
          <p:cNvPr id="43" name="Straight Connector 42"/>
          <p:cNvCxnSpPr/>
          <p:nvPr/>
        </p:nvCxnSpPr>
        <p:spPr>
          <a:xfrm>
            <a:off x="6477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6705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6934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7162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7391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7620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Rectangle 52"/>
          <p:cNvSpPr/>
          <p:nvPr/>
        </p:nvSpPr>
        <p:spPr>
          <a:xfrm>
            <a:off x="2590800" y="304800"/>
            <a:ext cx="20574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DESIRE = 6</a:t>
            </a:r>
            <a:endParaRPr lang="en-US" sz="2400" dirty="0"/>
          </a:p>
        </p:txBody>
      </p:sp>
      <p:sp>
        <p:nvSpPr>
          <p:cNvPr id="54" name="Rectangle 53"/>
          <p:cNvSpPr/>
          <p:nvPr/>
        </p:nvSpPr>
        <p:spPr>
          <a:xfrm>
            <a:off x="4876800" y="304800"/>
            <a:ext cx="2057400" cy="4572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APATHY = 4</a:t>
            </a:r>
            <a:endParaRPr lang="en-US" sz="2400" dirty="0"/>
          </a:p>
        </p:txBody>
      </p:sp>
      <p:cxnSp>
        <p:nvCxnSpPr>
          <p:cNvPr id="65" name="Straight Connector 64"/>
          <p:cNvCxnSpPr/>
          <p:nvPr/>
        </p:nvCxnSpPr>
        <p:spPr>
          <a:xfrm>
            <a:off x="3429000" y="9950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flipV="1">
            <a:off x="3429000" y="9950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5257800" y="9906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 flipV="1">
            <a:off x="5257800" y="9906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2" name="Rectangle 81"/>
          <p:cNvSpPr/>
          <p:nvPr/>
        </p:nvSpPr>
        <p:spPr>
          <a:xfrm>
            <a:off x="4648200" y="2595265"/>
            <a:ext cx="18288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84" name="Straight Connector 83"/>
          <p:cNvCxnSpPr/>
          <p:nvPr/>
        </p:nvCxnSpPr>
        <p:spPr>
          <a:xfrm>
            <a:off x="4572000" y="25908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 flipV="1">
            <a:off x="4572000" y="25908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 flipV="1">
            <a:off x="1981200" y="990600"/>
            <a:ext cx="14478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>
            <a:off x="1981200" y="1438869"/>
            <a:ext cx="1447800" cy="4465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 flipV="1">
            <a:off x="3581400" y="1438869"/>
            <a:ext cx="1752600" cy="44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>
            <a:off x="3581400" y="999532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 flipV="1">
            <a:off x="1981200" y="2581868"/>
            <a:ext cx="2133600" cy="2679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 flipV="1">
            <a:off x="1981200" y="3039068"/>
            <a:ext cx="21336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/>
          <p:nvPr/>
        </p:nvCxnSpPr>
        <p:spPr>
          <a:xfrm flipV="1">
            <a:off x="4724400" y="3052465"/>
            <a:ext cx="1676400" cy="44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 flipV="1">
            <a:off x="4724400" y="2581868"/>
            <a:ext cx="16764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7" name="Rectangle 106"/>
          <p:cNvSpPr/>
          <p:nvPr/>
        </p:nvSpPr>
        <p:spPr>
          <a:xfrm>
            <a:off x="3505200" y="1528465"/>
            <a:ext cx="18288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119" name="Straight Connector 118"/>
          <p:cNvCxnSpPr>
            <a:endCxn id="107" idx="1"/>
          </p:cNvCxnSpPr>
          <p:nvPr/>
        </p:nvCxnSpPr>
        <p:spPr>
          <a:xfrm>
            <a:off x="1905000" y="1752600"/>
            <a:ext cx="16002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/>
          <p:cNvCxnSpPr/>
          <p:nvPr/>
        </p:nvCxnSpPr>
        <p:spPr>
          <a:xfrm flipV="1">
            <a:off x="3581400" y="1528465"/>
            <a:ext cx="1676400" cy="44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/>
          <p:nvPr/>
        </p:nvCxnSpPr>
        <p:spPr>
          <a:xfrm>
            <a:off x="3581400" y="1981201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/>
          <p:cNvCxnSpPr>
            <a:endCxn id="107" idx="1"/>
          </p:cNvCxnSpPr>
          <p:nvPr/>
        </p:nvCxnSpPr>
        <p:spPr>
          <a:xfrm flipH="1" flipV="1">
            <a:off x="3505200" y="1754833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>
            <a:stCxn id="107" idx="1"/>
          </p:cNvCxnSpPr>
          <p:nvPr/>
        </p:nvCxnSpPr>
        <p:spPr>
          <a:xfrm flipV="1">
            <a:off x="3505200" y="15284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/>
          <p:nvPr/>
        </p:nvCxnSpPr>
        <p:spPr>
          <a:xfrm flipH="1" flipV="1">
            <a:off x="1905000" y="12214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/>
          <p:nvPr/>
        </p:nvCxnSpPr>
        <p:spPr>
          <a:xfrm flipV="1">
            <a:off x="1905000" y="9950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/>
          <p:cNvCxnSpPr/>
          <p:nvPr/>
        </p:nvCxnSpPr>
        <p:spPr>
          <a:xfrm flipH="1" flipV="1">
            <a:off x="1905000" y="28216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/>
          <p:cNvCxnSpPr/>
          <p:nvPr/>
        </p:nvCxnSpPr>
        <p:spPr>
          <a:xfrm flipV="1">
            <a:off x="1905000" y="25952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/>
          <p:cNvCxnSpPr/>
          <p:nvPr/>
        </p:nvCxnSpPr>
        <p:spPr>
          <a:xfrm>
            <a:off x="5257800" y="15284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/>
          <p:cNvCxnSpPr/>
          <p:nvPr/>
        </p:nvCxnSpPr>
        <p:spPr>
          <a:xfrm flipV="1">
            <a:off x="5257800" y="17548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/>
          <p:cNvCxnSpPr/>
          <p:nvPr/>
        </p:nvCxnSpPr>
        <p:spPr>
          <a:xfrm flipH="1" flipV="1">
            <a:off x="5334000" y="2283768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/>
          <p:cNvCxnSpPr/>
          <p:nvPr/>
        </p:nvCxnSpPr>
        <p:spPr>
          <a:xfrm flipV="1">
            <a:off x="5334000" y="2057400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/>
          <p:cNvCxnSpPr/>
          <p:nvPr/>
        </p:nvCxnSpPr>
        <p:spPr>
          <a:xfrm>
            <a:off x="1905000" y="2286000"/>
            <a:ext cx="34290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9" name="Rectangle 148"/>
          <p:cNvSpPr/>
          <p:nvPr/>
        </p:nvSpPr>
        <p:spPr>
          <a:xfrm>
            <a:off x="4648200" y="3124200"/>
            <a:ext cx="18288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229" name="Straight Connector 228"/>
          <p:cNvCxnSpPr/>
          <p:nvPr/>
        </p:nvCxnSpPr>
        <p:spPr>
          <a:xfrm>
            <a:off x="5105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Connector 229"/>
          <p:cNvCxnSpPr/>
          <p:nvPr/>
        </p:nvCxnSpPr>
        <p:spPr>
          <a:xfrm>
            <a:off x="5334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Connector 230"/>
          <p:cNvCxnSpPr/>
          <p:nvPr/>
        </p:nvCxnSpPr>
        <p:spPr>
          <a:xfrm>
            <a:off x="5562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Connector 231"/>
          <p:cNvCxnSpPr/>
          <p:nvPr/>
        </p:nvCxnSpPr>
        <p:spPr>
          <a:xfrm>
            <a:off x="5791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Connector 232"/>
          <p:cNvCxnSpPr/>
          <p:nvPr/>
        </p:nvCxnSpPr>
        <p:spPr>
          <a:xfrm>
            <a:off x="6019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Connector 233"/>
          <p:cNvCxnSpPr/>
          <p:nvPr/>
        </p:nvCxnSpPr>
        <p:spPr>
          <a:xfrm>
            <a:off x="6248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Connector 234"/>
          <p:cNvCxnSpPr/>
          <p:nvPr/>
        </p:nvCxnSpPr>
        <p:spPr>
          <a:xfrm>
            <a:off x="3733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Connector 235"/>
          <p:cNvCxnSpPr/>
          <p:nvPr/>
        </p:nvCxnSpPr>
        <p:spPr>
          <a:xfrm>
            <a:off x="3962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Connector 236"/>
          <p:cNvCxnSpPr/>
          <p:nvPr/>
        </p:nvCxnSpPr>
        <p:spPr>
          <a:xfrm>
            <a:off x="4191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Connector 237"/>
          <p:cNvCxnSpPr/>
          <p:nvPr/>
        </p:nvCxnSpPr>
        <p:spPr>
          <a:xfrm>
            <a:off x="4419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Connector 238"/>
          <p:cNvCxnSpPr/>
          <p:nvPr/>
        </p:nvCxnSpPr>
        <p:spPr>
          <a:xfrm>
            <a:off x="4648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/>
          <p:cNvCxnSpPr/>
          <p:nvPr/>
        </p:nvCxnSpPr>
        <p:spPr>
          <a:xfrm>
            <a:off x="4876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" name="Straight Connector 240"/>
          <p:cNvCxnSpPr/>
          <p:nvPr/>
        </p:nvCxnSpPr>
        <p:spPr>
          <a:xfrm>
            <a:off x="2362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Connector 241"/>
          <p:cNvCxnSpPr/>
          <p:nvPr/>
        </p:nvCxnSpPr>
        <p:spPr>
          <a:xfrm>
            <a:off x="2590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Connector 242"/>
          <p:cNvCxnSpPr/>
          <p:nvPr/>
        </p:nvCxnSpPr>
        <p:spPr>
          <a:xfrm>
            <a:off x="2819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Connector 243"/>
          <p:cNvCxnSpPr/>
          <p:nvPr/>
        </p:nvCxnSpPr>
        <p:spPr>
          <a:xfrm>
            <a:off x="3048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" name="Straight Connector 244"/>
          <p:cNvCxnSpPr/>
          <p:nvPr/>
        </p:nvCxnSpPr>
        <p:spPr>
          <a:xfrm>
            <a:off x="3276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Connector 245"/>
          <p:cNvCxnSpPr/>
          <p:nvPr/>
        </p:nvCxnSpPr>
        <p:spPr>
          <a:xfrm>
            <a:off x="3505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" name="Straight Connector 246"/>
          <p:cNvCxnSpPr/>
          <p:nvPr/>
        </p:nvCxnSpPr>
        <p:spPr>
          <a:xfrm>
            <a:off x="1905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8" name="Straight Connector 247"/>
          <p:cNvCxnSpPr/>
          <p:nvPr/>
        </p:nvCxnSpPr>
        <p:spPr>
          <a:xfrm>
            <a:off x="2133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9" name="Straight Connector 248"/>
          <p:cNvCxnSpPr/>
          <p:nvPr/>
        </p:nvCxnSpPr>
        <p:spPr>
          <a:xfrm>
            <a:off x="1905000" y="3886200"/>
            <a:ext cx="45720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3" name="Straight Connector 252"/>
          <p:cNvCxnSpPr/>
          <p:nvPr/>
        </p:nvCxnSpPr>
        <p:spPr>
          <a:xfrm flipH="1" flipV="1">
            <a:off x="4648200" y="33550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4" name="Straight Connector 253"/>
          <p:cNvCxnSpPr/>
          <p:nvPr/>
        </p:nvCxnSpPr>
        <p:spPr>
          <a:xfrm flipV="1">
            <a:off x="4648200" y="31286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" name="Straight Connector 254"/>
          <p:cNvCxnSpPr>
            <a:endCxn id="149" idx="1"/>
          </p:cNvCxnSpPr>
          <p:nvPr/>
        </p:nvCxnSpPr>
        <p:spPr>
          <a:xfrm flipV="1">
            <a:off x="1905000" y="3350568"/>
            <a:ext cx="2743200" cy="2232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3" name="Straight Connector 262"/>
          <p:cNvCxnSpPr/>
          <p:nvPr/>
        </p:nvCxnSpPr>
        <p:spPr>
          <a:xfrm>
            <a:off x="4724400" y="3142064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4" name="Straight Connector 263"/>
          <p:cNvCxnSpPr/>
          <p:nvPr/>
        </p:nvCxnSpPr>
        <p:spPr>
          <a:xfrm>
            <a:off x="4724400" y="3581400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/>
          <p:cNvCxnSpPr/>
          <p:nvPr/>
        </p:nvCxnSpPr>
        <p:spPr>
          <a:xfrm>
            <a:off x="2971800" y="9950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/>
          <p:cNvCxnSpPr/>
          <p:nvPr/>
        </p:nvCxnSpPr>
        <p:spPr>
          <a:xfrm flipV="1">
            <a:off x="2971800" y="9950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/>
          <p:cNvCxnSpPr/>
          <p:nvPr/>
        </p:nvCxnSpPr>
        <p:spPr>
          <a:xfrm>
            <a:off x="4267200" y="25908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/>
          <p:cNvCxnSpPr/>
          <p:nvPr/>
        </p:nvCxnSpPr>
        <p:spPr>
          <a:xfrm>
            <a:off x="4267200" y="30480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/>
          <p:cNvCxnSpPr/>
          <p:nvPr/>
        </p:nvCxnSpPr>
        <p:spPr>
          <a:xfrm>
            <a:off x="4114800" y="25908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/>
          <p:cNvCxnSpPr/>
          <p:nvPr/>
        </p:nvCxnSpPr>
        <p:spPr>
          <a:xfrm flipV="1">
            <a:off x="4114800" y="25908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55" name="Table 15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2499196"/>
              </p:ext>
            </p:extLst>
          </p:nvPr>
        </p:nvGraphicFramePr>
        <p:xfrm>
          <a:off x="304798" y="4800600"/>
          <a:ext cx="8610602" cy="822960"/>
        </p:xfrm>
        <a:graphic>
          <a:graphicData uri="http://schemas.openxmlformats.org/drawingml/2006/table">
            <a:tbl>
              <a:tblPr firstRow="1" bandRow="1">
                <a:tableStyleId>{775DCB02-9BB8-47FD-8907-85C794F793BA}</a:tableStyleId>
              </a:tblPr>
              <a:tblGrid>
                <a:gridCol w="838201"/>
                <a:gridCol w="1143000"/>
                <a:gridCol w="1295400"/>
                <a:gridCol w="838200"/>
                <a:gridCol w="1295400"/>
                <a:gridCol w="1218291"/>
                <a:gridCol w="381000"/>
                <a:gridCol w="914400"/>
                <a:gridCol w="686710"/>
              </a:tblGrid>
              <a:tr h="457200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PS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INPUT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MEM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NS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OUTPUT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MEM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Pr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Delay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Pb</a:t>
                      </a:r>
                      <a:endParaRPr lang="en-US" sz="1800" dirty="0"/>
                    </a:p>
                  </a:txBody>
                  <a:tcPr/>
                </a:tc>
              </a:tr>
              <a:tr h="338593"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WAVE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Ai=HELLO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IDLE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Ao</a:t>
                      </a:r>
                      <a:r>
                        <a:rPr lang="en-US" sz="1800" dirty="0" smtClean="0"/>
                        <a:t>=HELLO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APATHY++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1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[2-5]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162" name="Straight Connector 161"/>
          <p:cNvCxnSpPr/>
          <p:nvPr/>
        </p:nvCxnSpPr>
        <p:spPr>
          <a:xfrm>
            <a:off x="6400800" y="31286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/>
          <p:cNvCxnSpPr/>
          <p:nvPr/>
        </p:nvCxnSpPr>
        <p:spPr>
          <a:xfrm flipV="1">
            <a:off x="6400800" y="33550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/>
          <p:cNvCxnSpPr/>
          <p:nvPr/>
        </p:nvCxnSpPr>
        <p:spPr>
          <a:xfrm>
            <a:off x="6400800" y="25908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/>
          <p:cNvCxnSpPr/>
          <p:nvPr/>
        </p:nvCxnSpPr>
        <p:spPr>
          <a:xfrm flipV="1">
            <a:off x="6400800" y="25908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/>
          <p:cNvCxnSpPr/>
          <p:nvPr/>
        </p:nvCxnSpPr>
        <p:spPr>
          <a:xfrm flipH="1" flipV="1">
            <a:off x="6477000" y="38884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/>
          <p:cNvCxnSpPr/>
          <p:nvPr/>
        </p:nvCxnSpPr>
        <p:spPr>
          <a:xfrm flipV="1">
            <a:off x="6477000" y="36620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/>
          <p:cNvCxnSpPr/>
          <p:nvPr/>
        </p:nvCxnSpPr>
        <p:spPr>
          <a:xfrm>
            <a:off x="5334000" y="1752600"/>
            <a:ext cx="11430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/>
          <p:cNvCxnSpPr/>
          <p:nvPr/>
        </p:nvCxnSpPr>
        <p:spPr>
          <a:xfrm flipV="1">
            <a:off x="6477000" y="3350568"/>
            <a:ext cx="1143000" cy="4464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96882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Rectangle 170"/>
          <p:cNvSpPr/>
          <p:nvPr/>
        </p:nvSpPr>
        <p:spPr>
          <a:xfrm>
            <a:off x="6477000" y="3662065"/>
            <a:ext cx="1143000" cy="45273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HELLO</a:t>
            </a:r>
            <a:endParaRPr lang="en-US" sz="2400" dirty="0"/>
          </a:p>
        </p:txBody>
      </p:sp>
      <p:sp>
        <p:nvSpPr>
          <p:cNvPr id="168" name="Rectangle 167"/>
          <p:cNvSpPr/>
          <p:nvPr/>
        </p:nvSpPr>
        <p:spPr>
          <a:xfrm>
            <a:off x="6477000" y="2595265"/>
            <a:ext cx="1143000" cy="45273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166" name="Rectangle 165"/>
          <p:cNvSpPr/>
          <p:nvPr/>
        </p:nvSpPr>
        <p:spPr>
          <a:xfrm>
            <a:off x="5334000" y="2061865"/>
            <a:ext cx="1143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HELLO</a:t>
            </a:r>
            <a:endParaRPr lang="en-US" sz="2400" dirty="0"/>
          </a:p>
        </p:txBody>
      </p:sp>
      <p:sp>
        <p:nvSpPr>
          <p:cNvPr id="167" name="Rectangle 166"/>
          <p:cNvSpPr/>
          <p:nvPr/>
        </p:nvSpPr>
        <p:spPr>
          <a:xfrm>
            <a:off x="5334000" y="995065"/>
            <a:ext cx="1143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SPEAK</a:t>
            </a:r>
            <a:endParaRPr lang="en-US" sz="2400" dirty="0"/>
          </a:p>
        </p:txBody>
      </p:sp>
      <p:sp>
        <p:nvSpPr>
          <p:cNvPr id="151" name="Rectangle 150"/>
          <p:cNvSpPr/>
          <p:nvPr/>
        </p:nvSpPr>
        <p:spPr>
          <a:xfrm>
            <a:off x="4191000" y="2590800"/>
            <a:ext cx="4572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28" name="Rectangle 127"/>
          <p:cNvSpPr/>
          <p:nvPr/>
        </p:nvSpPr>
        <p:spPr>
          <a:xfrm>
            <a:off x="3048000" y="990600"/>
            <a:ext cx="4572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cxnSp>
        <p:nvCxnSpPr>
          <p:cNvPr id="58" name="Straight Connector 57"/>
          <p:cNvCxnSpPr/>
          <p:nvPr/>
        </p:nvCxnSpPr>
        <p:spPr>
          <a:xfrm flipV="1">
            <a:off x="6477000" y="914400"/>
            <a:ext cx="0" cy="365760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76" name="Rectangle 75"/>
          <p:cNvSpPr/>
          <p:nvPr/>
        </p:nvSpPr>
        <p:spPr>
          <a:xfrm>
            <a:off x="1905000" y="2595265"/>
            <a:ext cx="22860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55" name="Rectangle 54"/>
          <p:cNvSpPr/>
          <p:nvPr/>
        </p:nvSpPr>
        <p:spPr>
          <a:xfrm>
            <a:off x="1905000" y="990600"/>
            <a:ext cx="1143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63" name="Rectangle 62"/>
          <p:cNvSpPr/>
          <p:nvPr/>
        </p:nvSpPr>
        <p:spPr>
          <a:xfrm>
            <a:off x="3505200" y="995066"/>
            <a:ext cx="1828800" cy="4527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905000" y="4267200"/>
            <a:ext cx="59436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1905000" y="990600"/>
            <a:ext cx="0" cy="3276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81000" y="30435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Alice</a:t>
            </a:r>
            <a:endParaRPr lang="en-US" sz="2400" dirty="0"/>
          </a:p>
        </p:txBody>
      </p:sp>
      <p:sp>
        <p:nvSpPr>
          <p:cNvPr id="14" name="TextBox 13"/>
          <p:cNvSpPr txBox="1"/>
          <p:nvPr/>
        </p:nvSpPr>
        <p:spPr>
          <a:xfrm>
            <a:off x="457200" y="14433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Bob</a:t>
            </a:r>
            <a:endParaRPr lang="en-US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1262655" y="35769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16" name="TextBox 15"/>
          <p:cNvSpPr txBox="1"/>
          <p:nvPr/>
        </p:nvSpPr>
        <p:spPr>
          <a:xfrm>
            <a:off x="1262655" y="30480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17" name="TextBox 16"/>
          <p:cNvSpPr txBox="1"/>
          <p:nvPr/>
        </p:nvSpPr>
        <p:spPr>
          <a:xfrm>
            <a:off x="1295400" y="25908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1273365" y="19767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19" name="TextBox 18"/>
          <p:cNvSpPr txBox="1"/>
          <p:nvPr/>
        </p:nvSpPr>
        <p:spPr>
          <a:xfrm>
            <a:off x="1273365" y="14478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20" name="TextBox 19"/>
          <p:cNvSpPr txBox="1"/>
          <p:nvPr/>
        </p:nvSpPr>
        <p:spPr>
          <a:xfrm>
            <a:off x="1306110" y="9906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cxnSp>
        <p:nvCxnSpPr>
          <p:cNvPr id="43" name="Straight Connector 42"/>
          <p:cNvCxnSpPr/>
          <p:nvPr/>
        </p:nvCxnSpPr>
        <p:spPr>
          <a:xfrm>
            <a:off x="6477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6705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6934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7162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7391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7620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Rectangle 52"/>
          <p:cNvSpPr/>
          <p:nvPr/>
        </p:nvSpPr>
        <p:spPr>
          <a:xfrm>
            <a:off x="2590800" y="304800"/>
            <a:ext cx="20574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DESIRE = 6</a:t>
            </a:r>
            <a:endParaRPr lang="en-US" sz="2400" dirty="0"/>
          </a:p>
        </p:txBody>
      </p:sp>
      <p:sp>
        <p:nvSpPr>
          <p:cNvPr id="54" name="Rectangle 53"/>
          <p:cNvSpPr/>
          <p:nvPr/>
        </p:nvSpPr>
        <p:spPr>
          <a:xfrm>
            <a:off x="4876800" y="304800"/>
            <a:ext cx="2057400" cy="4572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APATHY = </a:t>
            </a:r>
            <a:r>
              <a:rPr lang="en-US" sz="2400" dirty="0"/>
              <a:t>5</a:t>
            </a:r>
          </a:p>
        </p:txBody>
      </p:sp>
      <p:cxnSp>
        <p:nvCxnSpPr>
          <p:cNvPr id="65" name="Straight Connector 64"/>
          <p:cNvCxnSpPr/>
          <p:nvPr/>
        </p:nvCxnSpPr>
        <p:spPr>
          <a:xfrm>
            <a:off x="3429000" y="9950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flipV="1">
            <a:off x="3429000" y="9950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5257800" y="9906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 flipV="1">
            <a:off x="5257800" y="9906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2" name="Rectangle 81"/>
          <p:cNvSpPr/>
          <p:nvPr/>
        </p:nvSpPr>
        <p:spPr>
          <a:xfrm>
            <a:off x="4648200" y="2595265"/>
            <a:ext cx="18288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84" name="Straight Connector 83"/>
          <p:cNvCxnSpPr/>
          <p:nvPr/>
        </p:nvCxnSpPr>
        <p:spPr>
          <a:xfrm>
            <a:off x="4572000" y="25908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 flipV="1">
            <a:off x="4572000" y="25908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 flipV="1">
            <a:off x="1981200" y="990600"/>
            <a:ext cx="14478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>
            <a:off x="1981200" y="1438869"/>
            <a:ext cx="1447800" cy="4465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 flipV="1">
            <a:off x="3581400" y="1438869"/>
            <a:ext cx="1752600" cy="44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>
            <a:off x="3581400" y="999532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 flipV="1">
            <a:off x="1981200" y="2581868"/>
            <a:ext cx="2133600" cy="2679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 flipV="1">
            <a:off x="1981200" y="3039068"/>
            <a:ext cx="21336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/>
          <p:nvPr/>
        </p:nvCxnSpPr>
        <p:spPr>
          <a:xfrm flipV="1">
            <a:off x="4724400" y="3052465"/>
            <a:ext cx="1676400" cy="44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 flipV="1">
            <a:off x="4724400" y="2581868"/>
            <a:ext cx="16764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7" name="Rectangle 106"/>
          <p:cNvSpPr/>
          <p:nvPr/>
        </p:nvSpPr>
        <p:spPr>
          <a:xfrm>
            <a:off x="3505200" y="1528465"/>
            <a:ext cx="18288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119" name="Straight Connector 118"/>
          <p:cNvCxnSpPr>
            <a:endCxn id="107" idx="1"/>
          </p:cNvCxnSpPr>
          <p:nvPr/>
        </p:nvCxnSpPr>
        <p:spPr>
          <a:xfrm>
            <a:off x="1905000" y="1752600"/>
            <a:ext cx="16002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/>
          <p:cNvCxnSpPr/>
          <p:nvPr/>
        </p:nvCxnSpPr>
        <p:spPr>
          <a:xfrm>
            <a:off x="3581400" y="1532933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/>
          <p:nvPr/>
        </p:nvCxnSpPr>
        <p:spPr>
          <a:xfrm flipV="1">
            <a:off x="3581400" y="1976735"/>
            <a:ext cx="1676400" cy="446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/>
          <p:cNvCxnSpPr>
            <a:endCxn id="107" idx="1"/>
          </p:cNvCxnSpPr>
          <p:nvPr/>
        </p:nvCxnSpPr>
        <p:spPr>
          <a:xfrm flipH="1" flipV="1">
            <a:off x="3505200" y="1754833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>
            <a:stCxn id="107" idx="1"/>
          </p:cNvCxnSpPr>
          <p:nvPr/>
        </p:nvCxnSpPr>
        <p:spPr>
          <a:xfrm flipV="1">
            <a:off x="3505200" y="15284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/>
          <p:nvPr/>
        </p:nvCxnSpPr>
        <p:spPr>
          <a:xfrm flipH="1" flipV="1">
            <a:off x="1905000" y="12214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/>
          <p:nvPr/>
        </p:nvCxnSpPr>
        <p:spPr>
          <a:xfrm flipV="1">
            <a:off x="1905000" y="9950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/>
          <p:cNvCxnSpPr/>
          <p:nvPr/>
        </p:nvCxnSpPr>
        <p:spPr>
          <a:xfrm flipH="1" flipV="1">
            <a:off x="1905000" y="28216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/>
          <p:cNvCxnSpPr/>
          <p:nvPr/>
        </p:nvCxnSpPr>
        <p:spPr>
          <a:xfrm flipV="1">
            <a:off x="1905000" y="25952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/>
          <p:cNvCxnSpPr/>
          <p:nvPr/>
        </p:nvCxnSpPr>
        <p:spPr>
          <a:xfrm>
            <a:off x="5257800" y="15284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/>
          <p:cNvCxnSpPr/>
          <p:nvPr/>
        </p:nvCxnSpPr>
        <p:spPr>
          <a:xfrm flipV="1">
            <a:off x="5257800" y="17548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/>
          <p:cNvCxnSpPr/>
          <p:nvPr/>
        </p:nvCxnSpPr>
        <p:spPr>
          <a:xfrm flipH="1" flipV="1">
            <a:off x="5334000" y="2283768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/>
          <p:cNvCxnSpPr/>
          <p:nvPr/>
        </p:nvCxnSpPr>
        <p:spPr>
          <a:xfrm flipV="1">
            <a:off x="5334000" y="2057400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/>
          <p:cNvCxnSpPr/>
          <p:nvPr/>
        </p:nvCxnSpPr>
        <p:spPr>
          <a:xfrm>
            <a:off x="1905000" y="2286000"/>
            <a:ext cx="34290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9" name="Rectangle 148"/>
          <p:cNvSpPr/>
          <p:nvPr/>
        </p:nvSpPr>
        <p:spPr>
          <a:xfrm>
            <a:off x="4648200" y="3124200"/>
            <a:ext cx="18288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229" name="Straight Connector 228"/>
          <p:cNvCxnSpPr/>
          <p:nvPr/>
        </p:nvCxnSpPr>
        <p:spPr>
          <a:xfrm>
            <a:off x="5105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Connector 229"/>
          <p:cNvCxnSpPr/>
          <p:nvPr/>
        </p:nvCxnSpPr>
        <p:spPr>
          <a:xfrm>
            <a:off x="5334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Connector 230"/>
          <p:cNvCxnSpPr/>
          <p:nvPr/>
        </p:nvCxnSpPr>
        <p:spPr>
          <a:xfrm>
            <a:off x="5562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Connector 231"/>
          <p:cNvCxnSpPr/>
          <p:nvPr/>
        </p:nvCxnSpPr>
        <p:spPr>
          <a:xfrm>
            <a:off x="5791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Connector 232"/>
          <p:cNvCxnSpPr/>
          <p:nvPr/>
        </p:nvCxnSpPr>
        <p:spPr>
          <a:xfrm>
            <a:off x="6019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Connector 233"/>
          <p:cNvCxnSpPr/>
          <p:nvPr/>
        </p:nvCxnSpPr>
        <p:spPr>
          <a:xfrm>
            <a:off x="6248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Connector 234"/>
          <p:cNvCxnSpPr/>
          <p:nvPr/>
        </p:nvCxnSpPr>
        <p:spPr>
          <a:xfrm>
            <a:off x="3733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Connector 235"/>
          <p:cNvCxnSpPr/>
          <p:nvPr/>
        </p:nvCxnSpPr>
        <p:spPr>
          <a:xfrm>
            <a:off x="3962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Connector 236"/>
          <p:cNvCxnSpPr/>
          <p:nvPr/>
        </p:nvCxnSpPr>
        <p:spPr>
          <a:xfrm>
            <a:off x="4191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Connector 237"/>
          <p:cNvCxnSpPr/>
          <p:nvPr/>
        </p:nvCxnSpPr>
        <p:spPr>
          <a:xfrm>
            <a:off x="4419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Connector 238"/>
          <p:cNvCxnSpPr/>
          <p:nvPr/>
        </p:nvCxnSpPr>
        <p:spPr>
          <a:xfrm>
            <a:off x="4648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/>
          <p:cNvCxnSpPr/>
          <p:nvPr/>
        </p:nvCxnSpPr>
        <p:spPr>
          <a:xfrm>
            <a:off x="4876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" name="Straight Connector 240"/>
          <p:cNvCxnSpPr/>
          <p:nvPr/>
        </p:nvCxnSpPr>
        <p:spPr>
          <a:xfrm>
            <a:off x="2362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Connector 241"/>
          <p:cNvCxnSpPr/>
          <p:nvPr/>
        </p:nvCxnSpPr>
        <p:spPr>
          <a:xfrm>
            <a:off x="2590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Connector 242"/>
          <p:cNvCxnSpPr/>
          <p:nvPr/>
        </p:nvCxnSpPr>
        <p:spPr>
          <a:xfrm>
            <a:off x="2819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Connector 243"/>
          <p:cNvCxnSpPr/>
          <p:nvPr/>
        </p:nvCxnSpPr>
        <p:spPr>
          <a:xfrm>
            <a:off x="3048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" name="Straight Connector 244"/>
          <p:cNvCxnSpPr/>
          <p:nvPr/>
        </p:nvCxnSpPr>
        <p:spPr>
          <a:xfrm>
            <a:off x="3276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Connector 245"/>
          <p:cNvCxnSpPr/>
          <p:nvPr/>
        </p:nvCxnSpPr>
        <p:spPr>
          <a:xfrm>
            <a:off x="3505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" name="Straight Connector 246"/>
          <p:cNvCxnSpPr/>
          <p:nvPr/>
        </p:nvCxnSpPr>
        <p:spPr>
          <a:xfrm>
            <a:off x="1905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8" name="Straight Connector 247"/>
          <p:cNvCxnSpPr/>
          <p:nvPr/>
        </p:nvCxnSpPr>
        <p:spPr>
          <a:xfrm>
            <a:off x="2133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9" name="Straight Connector 248"/>
          <p:cNvCxnSpPr/>
          <p:nvPr/>
        </p:nvCxnSpPr>
        <p:spPr>
          <a:xfrm>
            <a:off x="1905000" y="3886200"/>
            <a:ext cx="45720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3" name="Straight Connector 252"/>
          <p:cNvCxnSpPr/>
          <p:nvPr/>
        </p:nvCxnSpPr>
        <p:spPr>
          <a:xfrm flipH="1" flipV="1">
            <a:off x="4648200" y="33550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4" name="Straight Connector 253"/>
          <p:cNvCxnSpPr/>
          <p:nvPr/>
        </p:nvCxnSpPr>
        <p:spPr>
          <a:xfrm flipV="1">
            <a:off x="4648200" y="31286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" name="Straight Connector 254"/>
          <p:cNvCxnSpPr>
            <a:endCxn id="149" idx="1"/>
          </p:cNvCxnSpPr>
          <p:nvPr/>
        </p:nvCxnSpPr>
        <p:spPr>
          <a:xfrm flipV="1">
            <a:off x="1905000" y="3350568"/>
            <a:ext cx="2743200" cy="2232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3" name="Straight Connector 262"/>
          <p:cNvCxnSpPr/>
          <p:nvPr/>
        </p:nvCxnSpPr>
        <p:spPr>
          <a:xfrm>
            <a:off x="4724400" y="3142064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4" name="Straight Connector 263"/>
          <p:cNvCxnSpPr/>
          <p:nvPr/>
        </p:nvCxnSpPr>
        <p:spPr>
          <a:xfrm>
            <a:off x="4724400" y="3581400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/>
          <p:cNvCxnSpPr/>
          <p:nvPr/>
        </p:nvCxnSpPr>
        <p:spPr>
          <a:xfrm>
            <a:off x="2971800" y="9950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/>
          <p:cNvCxnSpPr/>
          <p:nvPr/>
        </p:nvCxnSpPr>
        <p:spPr>
          <a:xfrm flipV="1">
            <a:off x="2971800" y="9950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/>
          <p:cNvCxnSpPr/>
          <p:nvPr/>
        </p:nvCxnSpPr>
        <p:spPr>
          <a:xfrm>
            <a:off x="4267200" y="25908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/>
          <p:cNvCxnSpPr/>
          <p:nvPr/>
        </p:nvCxnSpPr>
        <p:spPr>
          <a:xfrm>
            <a:off x="4267200" y="30480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/>
          <p:cNvCxnSpPr/>
          <p:nvPr/>
        </p:nvCxnSpPr>
        <p:spPr>
          <a:xfrm>
            <a:off x="4114800" y="25908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/>
          <p:cNvCxnSpPr/>
          <p:nvPr/>
        </p:nvCxnSpPr>
        <p:spPr>
          <a:xfrm flipV="1">
            <a:off x="4114800" y="25908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/>
          <p:cNvCxnSpPr/>
          <p:nvPr/>
        </p:nvCxnSpPr>
        <p:spPr>
          <a:xfrm>
            <a:off x="6400800" y="31286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/>
          <p:cNvCxnSpPr/>
          <p:nvPr/>
        </p:nvCxnSpPr>
        <p:spPr>
          <a:xfrm flipV="1">
            <a:off x="6400800" y="33550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/>
          <p:cNvCxnSpPr/>
          <p:nvPr/>
        </p:nvCxnSpPr>
        <p:spPr>
          <a:xfrm>
            <a:off x="6400800" y="25908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/>
          <p:cNvCxnSpPr/>
          <p:nvPr/>
        </p:nvCxnSpPr>
        <p:spPr>
          <a:xfrm flipV="1">
            <a:off x="6400800" y="25908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/>
          <p:cNvCxnSpPr/>
          <p:nvPr/>
        </p:nvCxnSpPr>
        <p:spPr>
          <a:xfrm flipH="1" flipV="1">
            <a:off x="6477000" y="38884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/>
          <p:cNvCxnSpPr/>
          <p:nvPr/>
        </p:nvCxnSpPr>
        <p:spPr>
          <a:xfrm flipV="1">
            <a:off x="6477000" y="36620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/>
          <p:cNvCxnSpPr/>
          <p:nvPr/>
        </p:nvCxnSpPr>
        <p:spPr>
          <a:xfrm>
            <a:off x="5334000" y="1752600"/>
            <a:ext cx="11430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>
            <a:off x="5410200" y="990600"/>
            <a:ext cx="1066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>
            <a:off x="5410200" y="1447800"/>
            <a:ext cx="1066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>
          <a:xfrm>
            <a:off x="5410200" y="2057400"/>
            <a:ext cx="1066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/>
          <p:nvPr/>
        </p:nvCxnSpPr>
        <p:spPr>
          <a:xfrm>
            <a:off x="5410200" y="2514600"/>
            <a:ext cx="1066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 flipV="1">
            <a:off x="6477000" y="3350568"/>
            <a:ext cx="1143000" cy="4464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98152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Rectangle 170"/>
          <p:cNvSpPr/>
          <p:nvPr/>
        </p:nvSpPr>
        <p:spPr>
          <a:xfrm>
            <a:off x="6477000" y="3662065"/>
            <a:ext cx="1143000" cy="45273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HELLO</a:t>
            </a:r>
            <a:endParaRPr lang="en-US" sz="2400" dirty="0"/>
          </a:p>
        </p:txBody>
      </p:sp>
      <p:sp>
        <p:nvSpPr>
          <p:cNvPr id="168" name="Rectangle 167"/>
          <p:cNvSpPr/>
          <p:nvPr/>
        </p:nvSpPr>
        <p:spPr>
          <a:xfrm>
            <a:off x="6477000" y="2595265"/>
            <a:ext cx="1143000" cy="45273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166" name="Rectangle 165"/>
          <p:cNvSpPr/>
          <p:nvPr/>
        </p:nvSpPr>
        <p:spPr>
          <a:xfrm>
            <a:off x="5334000" y="2061865"/>
            <a:ext cx="1143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HELLO</a:t>
            </a:r>
            <a:endParaRPr lang="en-US" sz="2400" dirty="0"/>
          </a:p>
        </p:txBody>
      </p:sp>
      <p:sp>
        <p:nvSpPr>
          <p:cNvPr id="167" name="Rectangle 166"/>
          <p:cNvSpPr/>
          <p:nvPr/>
        </p:nvSpPr>
        <p:spPr>
          <a:xfrm>
            <a:off x="5334000" y="995065"/>
            <a:ext cx="1143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SPEAK</a:t>
            </a:r>
            <a:endParaRPr lang="en-US" sz="2400" dirty="0"/>
          </a:p>
        </p:txBody>
      </p:sp>
      <p:sp>
        <p:nvSpPr>
          <p:cNvPr id="151" name="Rectangle 150"/>
          <p:cNvSpPr/>
          <p:nvPr/>
        </p:nvSpPr>
        <p:spPr>
          <a:xfrm>
            <a:off x="4191000" y="2590800"/>
            <a:ext cx="4572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28" name="Rectangle 127"/>
          <p:cNvSpPr/>
          <p:nvPr/>
        </p:nvSpPr>
        <p:spPr>
          <a:xfrm>
            <a:off x="3048000" y="990600"/>
            <a:ext cx="4572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cxnSp>
        <p:nvCxnSpPr>
          <p:cNvPr id="58" name="Straight Connector 57"/>
          <p:cNvCxnSpPr/>
          <p:nvPr/>
        </p:nvCxnSpPr>
        <p:spPr>
          <a:xfrm flipV="1">
            <a:off x="6477000" y="914400"/>
            <a:ext cx="0" cy="365760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76" name="Rectangle 75"/>
          <p:cNvSpPr/>
          <p:nvPr/>
        </p:nvSpPr>
        <p:spPr>
          <a:xfrm>
            <a:off x="1905000" y="2595265"/>
            <a:ext cx="22860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55" name="Rectangle 54"/>
          <p:cNvSpPr/>
          <p:nvPr/>
        </p:nvSpPr>
        <p:spPr>
          <a:xfrm>
            <a:off x="1905000" y="990600"/>
            <a:ext cx="1143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63" name="Rectangle 62"/>
          <p:cNvSpPr/>
          <p:nvPr/>
        </p:nvSpPr>
        <p:spPr>
          <a:xfrm>
            <a:off x="3505200" y="995066"/>
            <a:ext cx="1828800" cy="4527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905000" y="4267200"/>
            <a:ext cx="59436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1905000" y="990600"/>
            <a:ext cx="0" cy="3276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81000" y="30435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Alice</a:t>
            </a:r>
            <a:endParaRPr lang="en-US" sz="2400" dirty="0"/>
          </a:p>
        </p:txBody>
      </p:sp>
      <p:sp>
        <p:nvSpPr>
          <p:cNvPr id="14" name="TextBox 13"/>
          <p:cNvSpPr txBox="1"/>
          <p:nvPr/>
        </p:nvSpPr>
        <p:spPr>
          <a:xfrm>
            <a:off x="457200" y="14433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Bob</a:t>
            </a:r>
            <a:endParaRPr lang="en-US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1262655" y="35769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16" name="TextBox 15"/>
          <p:cNvSpPr txBox="1"/>
          <p:nvPr/>
        </p:nvSpPr>
        <p:spPr>
          <a:xfrm>
            <a:off x="1262655" y="30480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17" name="TextBox 16"/>
          <p:cNvSpPr txBox="1"/>
          <p:nvPr/>
        </p:nvSpPr>
        <p:spPr>
          <a:xfrm>
            <a:off x="1295400" y="25908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1273365" y="19767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19" name="TextBox 18"/>
          <p:cNvSpPr txBox="1"/>
          <p:nvPr/>
        </p:nvSpPr>
        <p:spPr>
          <a:xfrm>
            <a:off x="1273365" y="14478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20" name="TextBox 19"/>
          <p:cNvSpPr txBox="1"/>
          <p:nvPr/>
        </p:nvSpPr>
        <p:spPr>
          <a:xfrm>
            <a:off x="1306110" y="9906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cxnSp>
        <p:nvCxnSpPr>
          <p:cNvPr id="43" name="Straight Connector 42"/>
          <p:cNvCxnSpPr/>
          <p:nvPr/>
        </p:nvCxnSpPr>
        <p:spPr>
          <a:xfrm>
            <a:off x="6477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6705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6934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7162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7391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7620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Rectangle 52"/>
          <p:cNvSpPr/>
          <p:nvPr/>
        </p:nvSpPr>
        <p:spPr>
          <a:xfrm>
            <a:off x="2590800" y="304800"/>
            <a:ext cx="20574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DESIRE = 6</a:t>
            </a:r>
            <a:endParaRPr lang="en-US" sz="2400" dirty="0"/>
          </a:p>
        </p:txBody>
      </p:sp>
      <p:sp>
        <p:nvSpPr>
          <p:cNvPr id="54" name="Rectangle 53"/>
          <p:cNvSpPr/>
          <p:nvPr/>
        </p:nvSpPr>
        <p:spPr>
          <a:xfrm>
            <a:off x="4876800" y="304800"/>
            <a:ext cx="2057400" cy="4572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APATHY = </a:t>
            </a:r>
            <a:r>
              <a:rPr lang="en-US" sz="2400" dirty="0"/>
              <a:t>5</a:t>
            </a:r>
          </a:p>
        </p:txBody>
      </p:sp>
      <p:cxnSp>
        <p:nvCxnSpPr>
          <p:cNvPr id="65" name="Straight Connector 64"/>
          <p:cNvCxnSpPr/>
          <p:nvPr/>
        </p:nvCxnSpPr>
        <p:spPr>
          <a:xfrm>
            <a:off x="3429000" y="9950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flipV="1">
            <a:off x="3429000" y="9950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5257800" y="9906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 flipV="1">
            <a:off x="5257800" y="9906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2" name="Rectangle 81"/>
          <p:cNvSpPr/>
          <p:nvPr/>
        </p:nvSpPr>
        <p:spPr>
          <a:xfrm>
            <a:off x="4648200" y="2595265"/>
            <a:ext cx="18288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84" name="Straight Connector 83"/>
          <p:cNvCxnSpPr/>
          <p:nvPr/>
        </p:nvCxnSpPr>
        <p:spPr>
          <a:xfrm>
            <a:off x="4572000" y="25908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 flipV="1">
            <a:off x="4572000" y="25908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 flipV="1">
            <a:off x="1981200" y="990600"/>
            <a:ext cx="14478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>
            <a:off x="1981200" y="1438869"/>
            <a:ext cx="1447800" cy="4465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 flipV="1">
            <a:off x="3581400" y="1438869"/>
            <a:ext cx="1752600" cy="44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 flipV="1">
            <a:off x="3581400" y="990600"/>
            <a:ext cx="16764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 flipV="1">
            <a:off x="1981200" y="2581868"/>
            <a:ext cx="2133600" cy="2679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 flipV="1">
            <a:off x="1981200" y="3039068"/>
            <a:ext cx="21336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/>
          <p:nvPr/>
        </p:nvCxnSpPr>
        <p:spPr>
          <a:xfrm flipV="1">
            <a:off x="4724400" y="3052465"/>
            <a:ext cx="1676400" cy="44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 flipV="1">
            <a:off x="4724400" y="2581868"/>
            <a:ext cx="16764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7" name="Rectangle 106"/>
          <p:cNvSpPr/>
          <p:nvPr/>
        </p:nvSpPr>
        <p:spPr>
          <a:xfrm>
            <a:off x="3505200" y="1528465"/>
            <a:ext cx="18288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119" name="Straight Connector 118"/>
          <p:cNvCxnSpPr>
            <a:endCxn id="107" idx="1"/>
          </p:cNvCxnSpPr>
          <p:nvPr/>
        </p:nvCxnSpPr>
        <p:spPr>
          <a:xfrm>
            <a:off x="1905000" y="1752600"/>
            <a:ext cx="16002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/>
          <p:cNvCxnSpPr/>
          <p:nvPr/>
        </p:nvCxnSpPr>
        <p:spPr>
          <a:xfrm>
            <a:off x="3581400" y="1532933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/>
          <p:nvPr/>
        </p:nvCxnSpPr>
        <p:spPr>
          <a:xfrm>
            <a:off x="3581400" y="1981201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/>
          <p:cNvCxnSpPr>
            <a:endCxn id="107" idx="1"/>
          </p:cNvCxnSpPr>
          <p:nvPr/>
        </p:nvCxnSpPr>
        <p:spPr>
          <a:xfrm flipH="1" flipV="1">
            <a:off x="3505200" y="1754833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>
            <a:stCxn id="107" idx="1"/>
          </p:cNvCxnSpPr>
          <p:nvPr/>
        </p:nvCxnSpPr>
        <p:spPr>
          <a:xfrm flipV="1">
            <a:off x="3505200" y="15284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/>
          <p:nvPr/>
        </p:nvCxnSpPr>
        <p:spPr>
          <a:xfrm flipH="1" flipV="1">
            <a:off x="1905000" y="12214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/>
          <p:nvPr/>
        </p:nvCxnSpPr>
        <p:spPr>
          <a:xfrm flipV="1">
            <a:off x="1905000" y="9950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/>
          <p:cNvCxnSpPr/>
          <p:nvPr/>
        </p:nvCxnSpPr>
        <p:spPr>
          <a:xfrm flipH="1" flipV="1">
            <a:off x="1905000" y="28216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/>
          <p:cNvCxnSpPr/>
          <p:nvPr/>
        </p:nvCxnSpPr>
        <p:spPr>
          <a:xfrm flipV="1">
            <a:off x="1905000" y="25952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/>
          <p:cNvCxnSpPr/>
          <p:nvPr/>
        </p:nvCxnSpPr>
        <p:spPr>
          <a:xfrm>
            <a:off x="5257800" y="15284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/>
          <p:cNvCxnSpPr/>
          <p:nvPr/>
        </p:nvCxnSpPr>
        <p:spPr>
          <a:xfrm flipV="1">
            <a:off x="5257800" y="17548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/>
          <p:cNvCxnSpPr/>
          <p:nvPr/>
        </p:nvCxnSpPr>
        <p:spPr>
          <a:xfrm flipH="1" flipV="1">
            <a:off x="5334000" y="2283768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/>
          <p:cNvCxnSpPr/>
          <p:nvPr/>
        </p:nvCxnSpPr>
        <p:spPr>
          <a:xfrm flipV="1">
            <a:off x="5334000" y="2057400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/>
          <p:cNvCxnSpPr/>
          <p:nvPr/>
        </p:nvCxnSpPr>
        <p:spPr>
          <a:xfrm>
            <a:off x="1905000" y="2286000"/>
            <a:ext cx="34290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9" name="Rectangle 148"/>
          <p:cNvSpPr/>
          <p:nvPr/>
        </p:nvSpPr>
        <p:spPr>
          <a:xfrm>
            <a:off x="4648200" y="3124200"/>
            <a:ext cx="18288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229" name="Straight Connector 228"/>
          <p:cNvCxnSpPr/>
          <p:nvPr/>
        </p:nvCxnSpPr>
        <p:spPr>
          <a:xfrm>
            <a:off x="5105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Connector 229"/>
          <p:cNvCxnSpPr/>
          <p:nvPr/>
        </p:nvCxnSpPr>
        <p:spPr>
          <a:xfrm>
            <a:off x="5334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Connector 230"/>
          <p:cNvCxnSpPr/>
          <p:nvPr/>
        </p:nvCxnSpPr>
        <p:spPr>
          <a:xfrm>
            <a:off x="5562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Connector 231"/>
          <p:cNvCxnSpPr/>
          <p:nvPr/>
        </p:nvCxnSpPr>
        <p:spPr>
          <a:xfrm>
            <a:off x="5791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Connector 232"/>
          <p:cNvCxnSpPr/>
          <p:nvPr/>
        </p:nvCxnSpPr>
        <p:spPr>
          <a:xfrm>
            <a:off x="6019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Connector 233"/>
          <p:cNvCxnSpPr/>
          <p:nvPr/>
        </p:nvCxnSpPr>
        <p:spPr>
          <a:xfrm>
            <a:off x="6248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Connector 234"/>
          <p:cNvCxnSpPr/>
          <p:nvPr/>
        </p:nvCxnSpPr>
        <p:spPr>
          <a:xfrm>
            <a:off x="3733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Connector 235"/>
          <p:cNvCxnSpPr/>
          <p:nvPr/>
        </p:nvCxnSpPr>
        <p:spPr>
          <a:xfrm>
            <a:off x="3962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Connector 236"/>
          <p:cNvCxnSpPr/>
          <p:nvPr/>
        </p:nvCxnSpPr>
        <p:spPr>
          <a:xfrm>
            <a:off x="4191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Connector 237"/>
          <p:cNvCxnSpPr/>
          <p:nvPr/>
        </p:nvCxnSpPr>
        <p:spPr>
          <a:xfrm>
            <a:off x="4419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Connector 238"/>
          <p:cNvCxnSpPr/>
          <p:nvPr/>
        </p:nvCxnSpPr>
        <p:spPr>
          <a:xfrm>
            <a:off x="4648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/>
          <p:cNvCxnSpPr/>
          <p:nvPr/>
        </p:nvCxnSpPr>
        <p:spPr>
          <a:xfrm>
            <a:off x="4876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" name="Straight Connector 240"/>
          <p:cNvCxnSpPr/>
          <p:nvPr/>
        </p:nvCxnSpPr>
        <p:spPr>
          <a:xfrm>
            <a:off x="2362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Connector 241"/>
          <p:cNvCxnSpPr/>
          <p:nvPr/>
        </p:nvCxnSpPr>
        <p:spPr>
          <a:xfrm>
            <a:off x="2590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Connector 242"/>
          <p:cNvCxnSpPr/>
          <p:nvPr/>
        </p:nvCxnSpPr>
        <p:spPr>
          <a:xfrm>
            <a:off x="2819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Connector 243"/>
          <p:cNvCxnSpPr/>
          <p:nvPr/>
        </p:nvCxnSpPr>
        <p:spPr>
          <a:xfrm>
            <a:off x="3048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" name="Straight Connector 244"/>
          <p:cNvCxnSpPr/>
          <p:nvPr/>
        </p:nvCxnSpPr>
        <p:spPr>
          <a:xfrm>
            <a:off x="3276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Connector 245"/>
          <p:cNvCxnSpPr/>
          <p:nvPr/>
        </p:nvCxnSpPr>
        <p:spPr>
          <a:xfrm>
            <a:off x="3505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" name="Straight Connector 246"/>
          <p:cNvCxnSpPr/>
          <p:nvPr/>
        </p:nvCxnSpPr>
        <p:spPr>
          <a:xfrm>
            <a:off x="1905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8" name="Straight Connector 247"/>
          <p:cNvCxnSpPr/>
          <p:nvPr/>
        </p:nvCxnSpPr>
        <p:spPr>
          <a:xfrm>
            <a:off x="2133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9" name="Straight Connector 248"/>
          <p:cNvCxnSpPr/>
          <p:nvPr/>
        </p:nvCxnSpPr>
        <p:spPr>
          <a:xfrm>
            <a:off x="1905000" y="3886200"/>
            <a:ext cx="45720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3" name="Straight Connector 252"/>
          <p:cNvCxnSpPr/>
          <p:nvPr/>
        </p:nvCxnSpPr>
        <p:spPr>
          <a:xfrm flipH="1" flipV="1">
            <a:off x="4648200" y="33550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4" name="Straight Connector 253"/>
          <p:cNvCxnSpPr/>
          <p:nvPr/>
        </p:nvCxnSpPr>
        <p:spPr>
          <a:xfrm flipV="1">
            <a:off x="4648200" y="31286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" name="Straight Connector 254"/>
          <p:cNvCxnSpPr>
            <a:endCxn id="149" idx="1"/>
          </p:cNvCxnSpPr>
          <p:nvPr/>
        </p:nvCxnSpPr>
        <p:spPr>
          <a:xfrm flipV="1">
            <a:off x="1905000" y="3350568"/>
            <a:ext cx="2743200" cy="2232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3" name="Straight Connector 262"/>
          <p:cNvCxnSpPr/>
          <p:nvPr/>
        </p:nvCxnSpPr>
        <p:spPr>
          <a:xfrm>
            <a:off x="4724400" y="3142064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4" name="Straight Connector 263"/>
          <p:cNvCxnSpPr/>
          <p:nvPr/>
        </p:nvCxnSpPr>
        <p:spPr>
          <a:xfrm>
            <a:off x="4724400" y="3581400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/>
          <p:cNvCxnSpPr/>
          <p:nvPr/>
        </p:nvCxnSpPr>
        <p:spPr>
          <a:xfrm>
            <a:off x="2971800" y="9950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/>
          <p:cNvCxnSpPr/>
          <p:nvPr/>
        </p:nvCxnSpPr>
        <p:spPr>
          <a:xfrm flipV="1">
            <a:off x="2971800" y="9950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/>
          <p:cNvCxnSpPr/>
          <p:nvPr/>
        </p:nvCxnSpPr>
        <p:spPr>
          <a:xfrm>
            <a:off x="4267200" y="25908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/>
          <p:cNvCxnSpPr/>
          <p:nvPr/>
        </p:nvCxnSpPr>
        <p:spPr>
          <a:xfrm>
            <a:off x="4267200" y="30480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/>
          <p:cNvCxnSpPr/>
          <p:nvPr/>
        </p:nvCxnSpPr>
        <p:spPr>
          <a:xfrm>
            <a:off x="4114800" y="25908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/>
          <p:cNvCxnSpPr/>
          <p:nvPr/>
        </p:nvCxnSpPr>
        <p:spPr>
          <a:xfrm flipV="1">
            <a:off x="4114800" y="25908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/>
          <p:cNvCxnSpPr/>
          <p:nvPr/>
        </p:nvCxnSpPr>
        <p:spPr>
          <a:xfrm>
            <a:off x="6400800" y="31286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/>
          <p:cNvCxnSpPr/>
          <p:nvPr/>
        </p:nvCxnSpPr>
        <p:spPr>
          <a:xfrm flipV="1">
            <a:off x="6400800" y="33550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/>
          <p:cNvCxnSpPr/>
          <p:nvPr/>
        </p:nvCxnSpPr>
        <p:spPr>
          <a:xfrm>
            <a:off x="6400800" y="25908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/>
          <p:cNvCxnSpPr/>
          <p:nvPr/>
        </p:nvCxnSpPr>
        <p:spPr>
          <a:xfrm flipV="1">
            <a:off x="6400800" y="25908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/>
          <p:cNvCxnSpPr/>
          <p:nvPr/>
        </p:nvCxnSpPr>
        <p:spPr>
          <a:xfrm flipH="1" flipV="1">
            <a:off x="6477000" y="38884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/>
          <p:cNvCxnSpPr/>
          <p:nvPr/>
        </p:nvCxnSpPr>
        <p:spPr>
          <a:xfrm flipV="1">
            <a:off x="6477000" y="36620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/>
          <p:cNvCxnSpPr/>
          <p:nvPr/>
        </p:nvCxnSpPr>
        <p:spPr>
          <a:xfrm>
            <a:off x="5334000" y="1752600"/>
            <a:ext cx="11430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>
            <a:off x="5410200" y="990600"/>
            <a:ext cx="1066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>
            <a:off x="5410200" y="1447800"/>
            <a:ext cx="1066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>
          <a:xfrm>
            <a:off x="5410200" y="2057400"/>
            <a:ext cx="1066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/>
          <p:nvPr/>
        </p:nvCxnSpPr>
        <p:spPr>
          <a:xfrm>
            <a:off x="5410200" y="2514600"/>
            <a:ext cx="1066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08" name="Table 10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5776634"/>
              </p:ext>
            </p:extLst>
          </p:nvPr>
        </p:nvGraphicFramePr>
        <p:xfrm>
          <a:off x="304798" y="4800600"/>
          <a:ext cx="8610602" cy="797781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838201"/>
                <a:gridCol w="1143000"/>
                <a:gridCol w="1295400"/>
                <a:gridCol w="838200"/>
                <a:gridCol w="1295400"/>
                <a:gridCol w="1219200"/>
                <a:gridCol w="381000"/>
                <a:gridCol w="914400"/>
                <a:gridCol w="685801"/>
              </a:tblGrid>
              <a:tr h="432021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PS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INPUT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MEM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NS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OUTPUT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MEM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Pr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Delay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Pb</a:t>
                      </a:r>
                      <a:endParaRPr lang="en-US" sz="1800" dirty="0"/>
                    </a:p>
                  </a:txBody>
                  <a:tcPr/>
                </a:tc>
              </a:tr>
              <a:tr h="238539"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SPEAK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Ai=HELLO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IDLE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DESIRE--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[2-5]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109" name="Straight Connector 108"/>
          <p:cNvCxnSpPr/>
          <p:nvPr/>
        </p:nvCxnSpPr>
        <p:spPr>
          <a:xfrm flipV="1">
            <a:off x="6477000" y="3350568"/>
            <a:ext cx="1143000" cy="4464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40733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Rectangle 131"/>
          <p:cNvSpPr/>
          <p:nvPr/>
        </p:nvSpPr>
        <p:spPr>
          <a:xfrm>
            <a:off x="7620000" y="995065"/>
            <a:ext cx="838200" cy="45273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cxnSp>
        <p:nvCxnSpPr>
          <p:cNvPr id="58" name="Straight Connector 57"/>
          <p:cNvCxnSpPr/>
          <p:nvPr/>
        </p:nvCxnSpPr>
        <p:spPr>
          <a:xfrm flipV="1">
            <a:off x="6477000" y="914400"/>
            <a:ext cx="0" cy="365760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71" name="Rectangle 170"/>
          <p:cNvSpPr/>
          <p:nvPr/>
        </p:nvSpPr>
        <p:spPr>
          <a:xfrm>
            <a:off x="6477000" y="3662065"/>
            <a:ext cx="1143000" cy="45273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HELLO</a:t>
            </a:r>
            <a:endParaRPr lang="en-US" sz="2400" dirty="0"/>
          </a:p>
        </p:txBody>
      </p:sp>
      <p:sp>
        <p:nvSpPr>
          <p:cNvPr id="168" name="Rectangle 167"/>
          <p:cNvSpPr/>
          <p:nvPr/>
        </p:nvSpPr>
        <p:spPr>
          <a:xfrm>
            <a:off x="6477000" y="2595265"/>
            <a:ext cx="1143000" cy="45273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166" name="Rectangle 165"/>
          <p:cNvSpPr/>
          <p:nvPr/>
        </p:nvSpPr>
        <p:spPr>
          <a:xfrm>
            <a:off x="5334000" y="2061865"/>
            <a:ext cx="2286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HELLO</a:t>
            </a:r>
            <a:endParaRPr lang="en-US" sz="2400" dirty="0"/>
          </a:p>
        </p:txBody>
      </p:sp>
      <p:sp>
        <p:nvSpPr>
          <p:cNvPr id="167" name="Rectangle 166"/>
          <p:cNvSpPr/>
          <p:nvPr/>
        </p:nvSpPr>
        <p:spPr>
          <a:xfrm>
            <a:off x="5334000" y="995065"/>
            <a:ext cx="2286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SPEAK</a:t>
            </a:r>
            <a:endParaRPr lang="en-US" sz="2400" dirty="0"/>
          </a:p>
        </p:txBody>
      </p:sp>
      <p:sp>
        <p:nvSpPr>
          <p:cNvPr id="151" name="Rectangle 150"/>
          <p:cNvSpPr/>
          <p:nvPr/>
        </p:nvSpPr>
        <p:spPr>
          <a:xfrm>
            <a:off x="4191000" y="2590800"/>
            <a:ext cx="4572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28" name="Rectangle 127"/>
          <p:cNvSpPr/>
          <p:nvPr/>
        </p:nvSpPr>
        <p:spPr>
          <a:xfrm>
            <a:off x="3048000" y="990600"/>
            <a:ext cx="4572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76" name="Rectangle 75"/>
          <p:cNvSpPr/>
          <p:nvPr/>
        </p:nvSpPr>
        <p:spPr>
          <a:xfrm>
            <a:off x="1905000" y="2595265"/>
            <a:ext cx="22860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55" name="Rectangle 54"/>
          <p:cNvSpPr/>
          <p:nvPr/>
        </p:nvSpPr>
        <p:spPr>
          <a:xfrm>
            <a:off x="1905000" y="990600"/>
            <a:ext cx="1143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63" name="Rectangle 62"/>
          <p:cNvSpPr/>
          <p:nvPr/>
        </p:nvSpPr>
        <p:spPr>
          <a:xfrm>
            <a:off x="3505200" y="995066"/>
            <a:ext cx="1828800" cy="4527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905000" y="4267200"/>
            <a:ext cx="59436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1905000" y="990600"/>
            <a:ext cx="0" cy="3276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81000" y="30435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Alice</a:t>
            </a:r>
            <a:endParaRPr lang="en-US" sz="2400" dirty="0"/>
          </a:p>
        </p:txBody>
      </p:sp>
      <p:sp>
        <p:nvSpPr>
          <p:cNvPr id="14" name="TextBox 13"/>
          <p:cNvSpPr txBox="1"/>
          <p:nvPr/>
        </p:nvSpPr>
        <p:spPr>
          <a:xfrm>
            <a:off x="457200" y="14433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Bob</a:t>
            </a:r>
            <a:endParaRPr lang="en-US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1262655" y="35769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16" name="TextBox 15"/>
          <p:cNvSpPr txBox="1"/>
          <p:nvPr/>
        </p:nvSpPr>
        <p:spPr>
          <a:xfrm>
            <a:off x="1262655" y="30480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17" name="TextBox 16"/>
          <p:cNvSpPr txBox="1"/>
          <p:nvPr/>
        </p:nvSpPr>
        <p:spPr>
          <a:xfrm>
            <a:off x="1295400" y="25908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1273365" y="19767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19" name="TextBox 18"/>
          <p:cNvSpPr txBox="1"/>
          <p:nvPr/>
        </p:nvSpPr>
        <p:spPr>
          <a:xfrm>
            <a:off x="1273365" y="14478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20" name="TextBox 19"/>
          <p:cNvSpPr txBox="1"/>
          <p:nvPr/>
        </p:nvSpPr>
        <p:spPr>
          <a:xfrm>
            <a:off x="1306110" y="9906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cxnSp>
        <p:nvCxnSpPr>
          <p:cNvPr id="43" name="Straight Connector 42"/>
          <p:cNvCxnSpPr/>
          <p:nvPr/>
        </p:nvCxnSpPr>
        <p:spPr>
          <a:xfrm>
            <a:off x="6477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6705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6934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7162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7391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7620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Rectangle 52"/>
          <p:cNvSpPr/>
          <p:nvPr/>
        </p:nvSpPr>
        <p:spPr>
          <a:xfrm>
            <a:off x="2590800" y="304800"/>
            <a:ext cx="20574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DESIRE = 6</a:t>
            </a:r>
            <a:endParaRPr lang="en-US" sz="2400" dirty="0"/>
          </a:p>
        </p:txBody>
      </p:sp>
      <p:sp>
        <p:nvSpPr>
          <p:cNvPr id="54" name="Rectangle 53"/>
          <p:cNvSpPr/>
          <p:nvPr/>
        </p:nvSpPr>
        <p:spPr>
          <a:xfrm>
            <a:off x="4876800" y="304800"/>
            <a:ext cx="2057400" cy="4572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APATHY = </a:t>
            </a:r>
            <a:r>
              <a:rPr lang="en-US" sz="2400" dirty="0"/>
              <a:t>5</a:t>
            </a:r>
          </a:p>
        </p:txBody>
      </p:sp>
      <p:cxnSp>
        <p:nvCxnSpPr>
          <p:cNvPr id="65" name="Straight Connector 64"/>
          <p:cNvCxnSpPr/>
          <p:nvPr/>
        </p:nvCxnSpPr>
        <p:spPr>
          <a:xfrm>
            <a:off x="3429000" y="9950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flipV="1">
            <a:off x="3429000" y="9950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5257800" y="9906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 flipV="1">
            <a:off x="5257800" y="9906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2" name="Rectangle 81"/>
          <p:cNvSpPr/>
          <p:nvPr/>
        </p:nvSpPr>
        <p:spPr>
          <a:xfrm>
            <a:off x="4648200" y="2595265"/>
            <a:ext cx="18288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84" name="Straight Connector 83"/>
          <p:cNvCxnSpPr/>
          <p:nvPr/>
        </p:nvCxnSpPr>
        <p:spPr>
          <a:xfrm>
            <a:off x="4572000" y="25908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 flipV="1">
            <a:off x="4572000" y="25908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 flipV="1">
            <a:off x="1981200" y="990600"/>
            <a:ext cx="14478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>
            <a:off x="1981200" y="1438869"/>
            <a:ext cx="1447800" cy="4465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 flipV="1">
            <a:off x="3581400" y="1438869"/>
            <a:ext cx="1752600" cy="44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>
            <a:off x="3581400" y="999532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 flipV="1">
            <a:off x="1981200" y="2581868"/>
            <a:ext cx="2133600" cy="2679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 flipV="1">
            <a:off x="1981200" y="3039068"/>
            <a:ext cx="21336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/>
          <p:nvPr/>
        </p:nvCxnSpPr>
        <p:spPr>
          <a:xfrm flipV="1">
            <a:off x="4724400" y="3052465"/>
            <a:ext cx="1676400" cy="44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 flipV="1">
            <a:off x="4724400" y="2581868"/>
            <a:ext cx="16764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7" name="Rectangle 106"/>
          <p:cNvSpPr/>
          <p:nvPr/>
        </p:nvSpPr>
        <p:spPr>
          <a:xfrm>
            <a:off x="3505200" y="1528465"/>
            <a:ext cx="18288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119" name="Straight Connector 118"/>
          <p:cNvCxnSpPr>
            <a:endCxn id="107" idx="1"/>
          </p:cNvCxnSpPr>
          <p:nvPr/>
        </p:nvCxnSpPr>
        <p:spPr>
          <a:xfrm>
            <a:off x="1905000" y="1752600"/>
            <a:ext cx="16002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/>
          <p:cNvCxnSpPr/>
          <p:nvPr/>
        </p:nvCxnSpPr>
        <p:spPr>
          <a:xfrm>
            <a:off x="3581400" y="1532933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/>
          <p:nvPr/>
        </p:nvCxnSpPr>
        <p:spPr>
          <a:xfrm flipV="1">
            <a:off x="3581400" y="1976735"/>
            <a:ext cx="1676400" cy="446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/>
          <p:cNvCxnSpPr>
            <a:endCxn id="107" idx="1"/>
          </p:cNvCxnSpPr>
          <p:nvPr/>
        </p:nvCxnSpPr>
        <p:spPr>
          <a:xfrm flipH="1" flipV="1">
            <a:off x="3505200" y="1754833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>
            <a:stCxn id="107" idx="1"/>
          </p:cNvCxnSpPr>
          <p:nvPr/>
        </p:nvCxnSpPr>
        <p:spPr>
          <a:xfrm flipV="1">
            <a:off x="3505200" y="15284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/>
          <p:nvPr/>
        </p:nvCxnSpPr>
        <p:spPr>
          <a:xfrm flipH="1" flipV="1">
            <a:off x="1905000" y="12214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/>
          <p:nvPr/>
        </p:nvCxnSpPr>
        <p:spPr>
          <a:xfrm flipV="1">
            <a:off x="1905000" y="9950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/>
          <p:cNvCxnSpPr/>
          <p:nvPr/>
        </p:nvCxnSpPr>
        <p:spPr>
          <a:xfrm flipH="1" flipV="1">
            <a:off x="1905000" y="28216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/>
          <p:cNvCxnSpPr/>
          <p:nvPr/>
        </p:nvCxnSpPr>
        <p:spPr>
          <a:xfrm flipV="1">
            <a:off x="1905000" y="25952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/>
          <p:cNvCxnSpPr/>
          <p:nvPr/>
        </p:nvCxnSpPr>
        <p:spPr>
          <a:xfrm>
            <a:off x="5257800" y="15284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/>
          <p:cNvCxnSpPr/>
          <p:nvPr/>
        </p:nvCxnSpPr>
        <p:spPr>
          <a:xfrm flipV="1">
            <a:off x="5257800" y="17548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/>
          <p:cNvCxnSpPr/>
          <p:nvPr/>
        </p:nvCxnSpPr>
        <p:spPr>
          <a:xfrm flipH="1" flipV="1">
            <a:off x="5334000" y="2283768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/>
          <p:cNvCxnSpPr/>
          <p:nvPr/>
        </p:nvCxnSpPr>
        <p:spPr>
          <a:xfrm flipV="1">
            <a:off x="5334000" y="2057400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/>
          <p:cNvCxnSpPr/>
          <p:nvPr/>
        </p:nvCxnSpPr>
        <p:spPr>
          <a:xfrm>
            <a:off x="1905000" y="2286000"/>
            <a:ext cx="34290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9" name="Rectangle 148"/>
          <p:cNvSpPr/>
          <p:nvPr/>
        </p:nvSpPr>
        <p:spPr>
          <a:xfrm>
            <a:off x="4648200" y="3124200"/>
            <a:ext cx="18288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229" name="Straight Connector 228"/>
          <p:cNvCxnSpPr/>
          <p:nvPr/>
        </p:nvCxnSpPr>
        <p:spPr>
          <a:xfrm>
            <a:off x="5105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Connector 229"/>
          <p:cNvCxnSpPr/>
          <p:nvPr/>
        </p:nvCxnSpPr>
        <p:spPr>
          <a:xfrm>
            <a:off x="5334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Connector 230"/>
          <p:cNvCxnSpPr/>
          <p:nvPr/>
        </p:nvCxnSpPr>
        <p:spPr>
          <a:xfrm>
            <a:off x="5562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Connector 231"/>
          <p:cNvCxnSpPr/>
          <p:nvPr/>
        </p:nvCxnSpPr>
        <p:spPr>
          <a:xfrm>
            <a:off x="5791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Connector 232"/>
          <p:cNvCxnSpPr/>
          <p:nvPr/>
        </p:nvCxnSpPr>
        <p:spPr>
          <a:xfrm>
            <a:off x="6019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Connector 233"/>
          <p:cNvCxnSpPr/>
          <p:nvPr/>
        </p:nvCxnSpPr>
        <p:spPr>
          <a:xfrm>
            <a:off x="6248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Connector 234"/>
          <p:cNvCxnSpPr/>
          <p:nvPr/>
        </p:nvCxnSpPr>
        <p:spPr>
          <a:xfrm>
            <a:off x="3733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Connector 235"/>
          <p:cNvCxnSpPr/>
          <p:nvPr/>
        </p:nvCxnSpPr>
        <p:spPr>
          <a:xfrm>
            <a:off x="3962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Connector 236"/>
          <p:cNvCxnSpPr/>
          <p:nvPr/>
        </p:nvCxnSpPr>
        <p:spPr>
          <a:xfrm>
            <a:off x="4191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Connector 237"/>
          <p:cNvCxnSpPr/>
          <p:nvPr/>
        </p:nvCxnSpPr>
        <p:spPr>
          <a:xfrm>
            <a:off x="4419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Connector 238"/>
          <p:cNvCxnSpPr/>
          <p:nvPr/>
        </p:nvCxnSpPr>
        <p:spPr>
          <a:xfrm>
            <a:off x="4648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/>
          <p:cNvCxnSpPr/>
          <p:nvPr/>
        </p:nvCxnSpPr>
        <p:spPr>
          <a:xfrm>
            <a:off x="4876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" name="Straight Connector 240"/>
          <p:cNvCxnSpPr/>
          <p:nvPr/>
        </p:nvCxnSpPr>
        <p:spPr>
          <a:xfrm>
            <a:off x="2362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Connector 241"/>
          <p:cNvCxnSpPr/>
          <p:nvPr/>
        </p:nvCxnSpPr>
        <p:spPr>
          <a:xfrm>
            <a:off x="2590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Connector 242"/>
          <p:cNvCxnSpPr/>
          <p:nvPr/>
        </p:nvCxnSpPr>
        <p:spPr>
          <a:xfrm>
            <a:off x="2819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Connector 243"/>
          <p:cNvCxnSpPr/>
          <p:nvPr/>
        </p:nvCxnSpPr>
        <p:spPr>
          <a:xfrm>
            <a:off x="3048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" name="Straight Connector 244"/>
          <p:cNvCxnSpPr/>
          <p:nvPr/>
        </p:nvCxnSpPr>
        <p:spPr>
          <a:xfrm>
            <a:off x="3276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Connector 245"/>
          <p:cNvCxnSpPr/>
          <p:nvPr/>
        </p:nvCxnSpPr>
        <p:spPr>
          <a:xfrm>
            <a:off x="3505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" name="Straight Connector 246"/>
          <p:cNvCxnSpPr/>
          <p:nvPr/>
        </p:nvCxnSpPr>
        <p:spPr>
          <a:xfrm>
            <a:off x="1905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8" name="Straight Connector 247"/>
          <p:cNvCxnSpPr/>
          <p:nvPr/>
        </p:nvCxnSpPr>
        <p:spPr>
          <a:xfrm>
            <a:off x="2133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9" name="Straight Connector 248"/>
          <p:cNvCxnSpPr/>
          <p:nvPr/>
        </p:nvCxnSpPr>
        <p:spPr>
          <a:xfrm>
            <a:off x="1905000" y="3886200"/>
            <a:ext cx="45720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3" name="Straight Connector 252"/>
          <p:cNvCxnSpPr/>
          <p:nvPr/>
        </p:nvCxnSpPr>
        <p:spPr>
          <a:xfrm flipH="1" flipV="1">
            <a:off x="4648200" y="33550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4" name="Straight Connector 253"/>
          <p:cNvCxnSpPr/>
          <p:nvPr/>
        </p:nvCxnSpPr>
        <p:spPr>
          <a:xfrm flipV="1">
            <a:off x="4648200" y="31286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" name="Straight Connector 254"/>
          <p:cNvCxnSpPr>
            <a:endCxn id="149" idx="1"/>
          </p:cNvCxnSpPr>
          <p:nvPr/>
        </p:nvCxnSpPr>
        <p:spPr>
          <a:xfrm flipV="1">
            <a:off x="1905000" y="3350568"/>
            <a:ext cx="2743200" cy="2232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3" name="Straight Connector 262"/>
          <p:cNvCxnSpPr/>
          <p:nvPr/>
        </p:nvCxnSpPr>
        <p:spPr>
          <a:xfrm>
            <a:off x="4724400" y="3142064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4" name="Straight Connector 263"/>
          <p:cNvCxnSpPr/>
          <p:nvPr/>
        </p:nvCxnSpPr>
        <p:spPr>
          <a:xfrm>
            <a:off x="4724400" y="3581400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/>
          <p:cNvCxnSpPr/>
          <p:nvPr/>
        </p:nvCxnSpPr>
        <p:spPr>
          <a:xfrm>
            <a:off x="2971800" y="9950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/>
          <p:cNvCxnSpPr/>
          <p:nvPr/>
        </p:nvCxnSpPr>
        <p:spPr>
          <a:xfrm flipV="1">
            <a:off x="2971800" y="9950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/>
          <p:cNvCxnSpPr/>
          <p:nvPr/>
        </p:nvCxnSpPr>
        <p:spPr>
          <a:xfrm>
            <a:off x="4267200" y="25908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/>
          <p:cNvCxnSpPr/>
          <p:nvPr/>
        </p:nvCxnSpPr>
        <p:spPr>
          <a:xfrm>
            <a:off x="4267200" y="30480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/>
          <p:cNvCxnSpPr/>
          <p:nvPr/>
        </p:nvCxnSpPr>
        <p:spPr>
          <a:xfrm>
            <a:off x="4114800" y="25908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/>
          <p:cNvCxnSpPr/>
          <p:nvPr/>
        </p:nvCxnSpPr>
        <p:spPr>
          <a:xfrm flipV="1">
            <a:off x="4114800" y="25908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/>
          <p:cNvCxnSpPr/>
          <p:nvPr/>
        </p:nvCxnSpPr>
        <p:spPr>
          <a:xfrm>
            <a:off x="6400800" y="31286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/>
          <p:cNvCxnSpPr/>
          <p:nvPr/>
        </p:nvCxnSpPr>
        <p:spPr>
          <a:xfrm flipV="1">
            <a:off x="6400800" y="33550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/>
          <p:cNvCxnSpPr/>
          <p:nvPr/>
        </p:nvCxnSpPr>
        <p:spPr>
          <a:xfrm>
            <a:off x="6400800" y="25908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/>
          <p:cNvCxnSpPr/>
          <p:nvPr/>
        </p:nvCxnSpPr>
        <p:spPr>
          <a:xfrm flipV="1">
            <a:off x="6400800" y="25908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/>
          <p:cNvCxnSpPr/>
          <p:nvPr/>
        </p:nvCxnSpPr>
        <p:spPr>
          <a:xfrm flipH="1" flipV="1">
            <a:off x="6477000" y="38884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/>
          <p:cNvCxnSpPr/>
          <p:nvPr/>
        </p:nvCxnSpPr>
        <p:spPr>
          <a:xfrm flipV="1">
            <a:off x="6477000" y="36620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/>
          <p:cNvCxnSpPr/>
          <p:nvPr/>
        </p:nvCxnSpPr>
        <p:spPr>
          <a:xfrm>
            <a:off x="5334000" y="1752600"/>
            <a:ext cx="22860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>
            <a:off x="5410200" y="990600"/>
            <a:ext cx="21336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 flipV="1">
            <a:off x="5410200" y="1443336"/>
            <a:ext cx="2133600" cy="44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>
          <a:xfrm>
            <a:off x="5410200" y="2057400"/>
            <a:ext cx="2133600" cy="4465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/>
          <p:nvPr/>
        </p:nvCxnSpPr>
        <p:spPr>
          <a:xfrm>
            <a:off x="5410200" y="2514600"/>
            <a:ext cx="21336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08" name="Table 10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0303893"/>
              </p:ext>
            </p:extLst>
          </p:nvPr>
        </p:nvGraphicFramePr>
        <p:xfrm>
          <a:off x="304798" y="4800600"/>
          <a:ext cx="8610602" cy="797781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838201"/>
                <a:gridCol w="1143000"/>
                <a:gridCol w="1295400"/>
                <a:gridCol w="838200"/>
                <a:gridCol w="1295400"/>
                <a:gridCol w="1219200"/>
                <a:gridCol w="381000"/>
                <a:gridCol w="914400"/>
                <a:gridCol w="685801"/>
              </a:tblGrid>
              <a:tr h="432021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PS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INPUT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MEM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NS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OUTPUT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MEM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Pr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Delay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Pb</a:t>
                      </a:r>
                      <a:endParaRPr lang="en-US" sz="1800" dirty="0"/>
                    </a:p>
                  </a:txBody>
                  <a:tcPr/>
                </a:tc>
              </a:tr>
              <a:tr h="238539"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SPEAK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Ai=HELLO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IDLE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DESIRE--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[2-5]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109" name="Straight Connector 108"/>
          <p:cNvCxnSpPr/>
          <p:nvPr/>
        </p:nvCxnSpPr>
        <p:spPr>
          <a:xfrm flipV="1">
            <a:off x="7620000" y="914400"/>
            <a:ext cx="0" cy="3657600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>
            <a:off x="7543800" y="9906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 flipV="1">
            <a:off x="7543800" y="9906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/>
          <p:nvPr/>
        </p:nvCxnSpPr>
        <p:spPr>
          <a:xfrm>
            <a:off x="7543800" y="2057400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/>
          <p:cNvCxnSpPr/>
          <p:nvPr/>
        </p:nvCxnSpPr>
        <p:spPr>
          <a:xfrm flipV="1">
            <a:off x="7543800" y="2283768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/>
          <p:cNvCxnSpPr/>
          <p:nvPr/>
        </p:nvCxnSpPr>
        <p:spPr>
          <a:xfrm flipV="1">
            <a:off x="6477000" y="3350568"/>
            <a:ext cx="1143000" cy="4464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76988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Rectangle 113"/>
          <p:cNvSpPr/>
          <p:nvPr/>
        </p:nvSpPr>
        <p:spPr>
          <a:xfrm>
            <a:off x="7620000" y="995065"/>
            <a:ext cx="838200" cy="45273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cxnSp>
        <p:nvCxnSpPr>
          <p:cNvPr id="58" name="Straight Connector 57"/>
          <p:cNvCxnSpPr/>
          <p:nvPr/>
        </p:nvCxnSpPr>
        <p:spPr>
          <a:xfrm flipV="1">
            <a:off x="6477000" y="914400"/>
            <a:ext cx="0" cy="365760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71" name="Rectangle 170"/>
          <p:cNvSpPr/>
          <p:nvPr/>
        </p:nvSpPr>
        <p:spPr>
          <a:xfrm>
            <a:off x="6477000" y="3662065"/>
            <a:ext cx="1143000" cy="45273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HELLO</a:t>
            </a:r>
            <a:endParaRPr lang="en-US" sz="2400" dirty="0"/>
          </a:p>
        </p:txBody>
      </p:sp>
      <p:sp>
        <p:nvSpPr>
          <p:cNvPr id="168" name="Rectangle 167"/>
          <p:cNvSpPr/>
          <p:nvPr/>
        </p:nvSpPr>
        <p:spPr>
          <a:xfrm>
            <a:off x="6477000" y="2595265"/>
            <a:ext cx="1143000" cy="45273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166" name="Rectangle 165"/>
          <p:cNvSpPr/>
          <p:nvPr/>
        </p:nvSpPr>
        <p:spPr>
          <a:xfrm>
            <a:off x="5334000" y="2061865"/>
            <a:ext cx="2286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HELLO</a:t>
            </a:r>
            <a:endParaRPr lang="en-US" sz="2400" dirty="0"/>
          </a:p>
        </p:txBody>
      </p:sp>
      <p:sp>
        <p:nvSpPr>
          <p:cNvPr id="167" name="Rectangle 166"/>
          <p:cNvSpPr/>
          <p:nvPr/>
        </p:nvSpPr>
        <p:spPr>
          <a:xfrm>
            <a:off x="5334000" y="995065"/>
            <a:ext cx="2286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SPEAK</a:t>
            </a:r>
            <a:endParaRPr lang="en-US" sz="2400" dirty="0"/>
          </a:p>
        </p:txBody>
      </p:sp>
      <p:sp>
        <p:nvSpPr>
          <p:cNvPr id="151" name="Rectangle 150"/>
          <p:cNvSpPr/>
          <p:nvPr/>
        </p:nvSpPr>
        <p:spPr>
          <a:xfrm>
            <a:off x="4191000" y="2590800"/>
            <a:ext cx="4572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28" name="Rectangle 127"/>
          <p:cNvSpPr/>
          <p:nvPr/>
        </p:nvSpPr>
        <p:spPr>
          <a:xfrm>
            <a:off x="3048000" y="990600"/>
            <a:ext cx="4572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76" name="Rectangle 75"/>
          <p:cNvSpPr/>
          <p:nvPr/>
        </p:nvSpPr>
        <p:spPr>
          <a:xfrm>
            <a:off x="1905000" y="2595265"/>
            <a:ext cx="22860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55" name="Rectangle 54"/>
          <p:cNvSpPr/>
          <p:nvPr/>
        </p:nvSpPr>
        <p:spPr>
          <a:xfrm>
            <a:off x="1905000" y="990600"/>
            <a:ext cx="1143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63" name="Rectangle 62"/>
          <p:cNvSpPr/>
          <p:nvPr/>
        </p:nvSpPr>
        <p:spPr>
          <a:xfrm>
            <a:off x="3505200" y="995066"/>
            <a:ext cx="1828800" cy="4527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905000" y="4267200"/>
            <a:ext cx="59436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1905000" y="990600"/>
            <a:ext cx="0" cy="3276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81000" y="30435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Alice</a:t>
            </a:r>
            <a:endParaRPr lang="en-US" sz="2400" dirty="0"/>
          </a:p>
        </p:txBody>
      </p:sp>
      <p:sp>
        <p:nvSpPr>
          <p:cNvPr id="14" name="TextBox 13"/>
          <p:cNvSpPr txBox="1"/>
          <p:nvPr/>
        </p:nvSpPr>
        <p:spPr>
          <a:xfrm>
            <a:off x="457200" y="14433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Bob</a:t>
            </a:r>
            <a:endParaRPr lang="en-US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1262655" y="35769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16" name="TextBox 15"/>
          <p:cNvSpPr txBox="1"/>
          <p:nvPr/>
        </p:nvSpPr>
        <p:spPr>
          <a:xfrm>
            <a:off x="1262655" y="30480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17" name="TextBox 16"/>
          <p:cNvSpPr txBox="1"/>
          <p:nvPr/>
        </p:nvSpPr>
        <p:spPr>
          <a:xfrm>
            <a:off x="1295400" y="25908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1273365" y="19767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19" name="TextBox 18"/>
          <p:cNvSpPr txBox="1"/>
          <p:nvPr/>
        </p:nvSpPr>
        <p:spPr>
          <a:xfrm>
            <a:off x="1273365" y="14478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20" name="TextBox 19"/>
          <p:cNvSpPr txBox="1"/>
          <p:nvPr/>
        </p:nvSpPr>
        <p:spPr>
          <a:xfrm>
            <a:off x="1306110" y="9906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cxnSp>
        <p:nvCxnSpPr>
          <p:cNvPr id="43" name="Straight Connector 42"/>
          <p:cNvCxnSpPr/>
          <p:nvPr/>
        </p:nvCxnSpPr>
        <p:spPr>
          <a:xfrm>
            <a:off x="6477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6705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6934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7162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7391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7620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Rectangle 52"/>
          <p:cNvSpPr/>
          <p:nvPr/>
        </p:nvSpPr>
        <p:spPr>
          <a:xfrm>
            <a:off x="2590800" y="304800"/>
            <a:ext cx="20574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DESIRE = 6</a:t>
            </a:r>
            <a:endParaRPr lang="en-US" sz="2400" dirty="0"/>
          </a:p>
        </p:txBody>
      </p:sp>
      <p:sp>
        <p:nvSpPr>
          <p:cNvPr id="54" name="Rectangle 53"/>
          <p:cNvSpPr/>
          <p:nvPr/>
        </p:nvSpPr>
        <p:spPr>
          <a:xfrm>
            <a:off x="4876800" y="304800"/>
            <a:ext cx="2057400" cy="4572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APATHY = </a:t>
            </a:r>
            <a:r>
              <a:rPr lang="en-US" sz="2400" dirty="0"/>
              <a:t>5</a:t>
            </a:r>
          </a:p>
        </p:txBody>
      </p:sp>
      <p:cxnSp>
        <p:nvCxnSpPr>
          <p:cNvPr id="65" name="Straight Connector 64"/>
          <p:cNvCxnSpPr/>
          <p:nvPr/>
        </p:nvCxnSpPr>
        <p:spPr>
          <a:xfrm>
            <a:off x="3429000" y="9950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flipV="1">
            <a:off x="3429000" y="9950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5257800" y="9906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 flipV="1">
            <a:off x="5257800" y="9906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2" name="Rectangle 81"/>
          <p:cNvSpPr/>
          <p:nvPr/>
        </p:nvSpPr>
        <p:spPr>
          <a:xfrm>
            <a:off x="4648200" y="2595265"/>
            <a:ext cx="18288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84" name="Straight Connector 83"/>
          <p:cNvCxnSpPr/>
          <p:nvPr/>
        </p:nvCxnSpPr>
        <p:spPr>
          <a:xfrm>
            <a:off x="4572000" y="25908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 flipV="1">
            <a:off x="4572000" y="25908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 flipV="1">
            <a:off x="1981200" y="990600"/>
            <a:ext cx="14478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>
            <a:off x="1981200" y="1438869"/>
            <a:ext cx="1447800" cy="4465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 flipV="1">
            <a:off x="3581400" y="1438869"/>
            <a:ext cx="1752600" cy="44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>
            <a:off x="3581400" y="999532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 flipV="1">
            <a:off x="1981200" y="2581868"/>
            <a:ext cx="2133600" cy="2679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 flipV="1">
            <a:off x="1981200" y="3039068"/>
            <a:ext cx="21336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/>
          <p:nvPr/>
        </p:nvCxnSpPr>
        <p:spPr>
          <a:xfrm flipV="1">
            <a:off x="4724400" y="3052465"/>
            <a:ext cx="1676400" cy="44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 flipV="1">
            <a:off x="4724400" y="2581868"/>
            <a:ext cx="16764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7" name="Rectangle 106"/>
          <p:cNvSpPr/>
          <p:nvPr/>
        </p:nvSpPr>
        <p:spPr>
          <a:xfrm>
            <a:off x="3505200" y="1528465"/>
            <a:ext cx="18288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119" name="Straight Connector 118"/>
          <p:cNvCxnSpPr>
            <a:endCxn id="107" idx="1"/>
          </p:cNvCxnSpPr>
          <p:nvPr/>
        </p:nvCxnSpPr>
        <p:spPr>
          <a:xfrm>
            <a:off x="1905000" y="1752600"/>
            <a:ext cx="16002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/>
          <p:cNvCxnSpPr/>
          <p:nvPr/>
        </p:nvCxnSpPr>
        <p:spPr>
          <a:xfrm>
            <a:off x="3581400" y="1532933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/>
          <p:nvPr/>
        </p:nvCxnSpPr>
        <p:spPr>
          <a:xfrm flipV="1">
            <a:off x="3581400" y="1976735"/>
            <a:ext cx="1676400" cy="446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/>
          <p:cNvCxnSpPr>
            <a:endCxn id="107" idx="1"/>
          </p:cNvCxnSpPr>
          <p:nvPr/>
        </p:nvCxnSpPr>
        <p:spPr>
          <a:xfrm flipH="1" flipV="1">
            <a:off x="3505200" y="1754833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>
            <a:stCxn id="107" idx="1"/>
          </p:cNvCxnSpPr>
          <p:nvPr/>
        </p:nvCxnSpPr>
        <p:spPr>
          <a:xfrm flipV="1">
            <a:off x="3505200" y="15284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/>
          <p:nvPr/>
        </p:nvCxnSpPr>
        <p:spPr>
          <a:xfrm flipH="1" flipV="1">
            <a:off x="1905000" y="12214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/>
          <p:nvPr/>
        </p:nvCxnSpPr>
        <p:spPr>
          <a:xfrm flipV="1">
            <a:off x="1905000" y="9950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/>
          <p:cNvCxnSpPr/>
          <p:nvPr/>
        </p:nvCxnSpPr>
        <p:spPr>
          <a:xfrm flipH="1" flipV="1">
            <a:off x="1905000" y="28216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/>
          <p:cNvCxnSpPr/>
          <p:nvPr/>
        </p:nvCxnSpPr>
        <p:spPr>
          <a:xfrm flipV="1">
            <a:off x="1905000" y="25952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/>
          <p:cNvCxnSpPr/>
          <p:nvPr/>
        </p:nvCxnSpPr>
        <p:spPr>
          <a:xfrm>
            <a:off x="5257800" y="15284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/>
          <p:cNvCxnSpPr/>
          <p:nvPr/>
        </p:nvCxnSpPr>
        <p:spPr>
          <a:xfrm flipV="1">
            <a:off x="5257800" y="17548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/>
          <p:cNvCxnSpPr/>
          <p:nvPr/>
        </p:nvCxnSpPr>
        <p:spPr>
          <a:xfrm flipH="1" flipV="1">
            <a:off x="5334000" y="2283768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/>
          <p:cNvCxnSpPr/>
          <p:nvPr/>
        </p:nvCxnSpPr>
        <p:spPr>
          <a:xfrm flipV="1">
            <a:off x="5334000" y="2057400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/>
          <p:cNvCxnSpPr/>
          <p:nvPr/>
        </p:nvCxnSpPr>
        <p:spPr>
          <a:xfrm>
            <a:off x="1905000" y="2286000"/>
            <a:ext cx="34290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9" name="Rectangle 148"/>
          <p:cNvSpPr/>
          <p:nvPr/>
        </p:nvSpPr>
        <p:spPr>
          <a:xfrm>
            <a:off x="4648200" y="3124200"/>
            <a:ext cx="18288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229" name="Straight Connector 228"/>
          <p:cNvCxnSpPr/>
          <p:nvPr/>
        </p:nvCxnSpPr>
        <p:spPr>
          <a:xfrm>
            <a:off x="5105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Connector 229"/>
          <p:cNvCxnSpPr/>
          <p:nvPr/>
        </p:nvCxnSpPr>
        <p:spPr>
          <a:xfrm>
            <a:off x="5334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Connector 230"/>
          <p:cNvCxnSpPr/>
          <p:nvPr/>
        </p:nvCxnSpPr>
        <p:spPr>
          <a:xfrm>
            <a:off x="5562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Connector 231"/>
          <p:cNvCxnSpPr/>
          <p:nvPr/>
        </p:nvCxnSpPr>
        <p:spPr>
          <a:xfrm>
            <a:off x="5791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Connector 232"/>
          <p:cNvCxnSpPr/>
          <p:nvPr/>
        </p:nvCxnSpPr>
        <p:spPr>
          <a:xfrm>
            <a:off x="6019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Connector 233"/>
          <p:cNvCxnSpPr/>
          <p:nvPr/>
        </p:nvCxnSpPr>
        <p:spPr>
          <a:xfrm>
            <a:off x="6248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Connector 234"/>
          <p:cNvCxnSpPr/>
          <p:nvPr/>
        </p:nvCxnSpPr>
        <p:spPr>
          <a:xfrm>
            <a:off x="3733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Connector 235"/>
          <p:cNvCxnSpPr/>
          <p:nvPr/>
        </p:nvCxnSpPr>
        <p:spPr>
          <a:xfrm>
            <a:off x="3962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Connector 236"/>
          <p:cNvCxnSpPr/>
          <p:nvPr/>
        </p:nvCxnSpPr>
        <p:spPr>
          <a:xfrm>
            <a:off x="4191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Connector 237"/>
          <p:cNvCxnSpPr/>
          <p:nvPr/>
        </p:nvCxnSpPr>
        <p:spPr>
          <a:xfrm>
            <a:off x="4419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Connector 238"/>
          <p:cNvCxnSpPr/>
          <p:nvPr/>
        </p:nvCxnSpPr>
        <p:spPr>
          <a:xfrm>
            <a:off x="4648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/>
          <p:cNvCxnSpPr/>
          <p:nvPr/>
        </p:nvCxnSpPr>
        <p:spPr>
          <a:xfrm>
            <a:off x="4876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" name="Straight Connector 240"/>
          <p:cNvCxnSpPr/>
          <p:nvPr/>
        </p:nvCxnSpPr>
        <p:spPr>
          <a:xfrm>
            <a:off x="2362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Connector 241"/>
          <p:cNvCxnSpPr/>
          <p:nvPr/>
        </p:nvCxnSpPr>
        <p:spPr>
          <a:xfrm>
            <a:off x="2590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Connector 242"/>
          <p:cNvCxnSpPr/>
          <p:nvPr/>
        </p:nvCxnSpPr>
        <p:spPr>
          <a:xfrm>
            <a:off x="2819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Connector 243"/>
          <p:cNvCxnSpPr/>
          <p:nvPr/>
        </p:nvCxnSpPr>
        <p:spPr>
          <a:xfrm>
            <a:off x="3048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" name="Straight Connector 244"/>
          <p:cNvCxnSpPr/>
          <p:nvPr/>
        </p:nvCxnSpPr>
        <p:spPr>
          <a:xfrm>
            <a:off x="3276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Connector 245"/>
          <p:cNvCxnSpPr/>
          <p:nvPr/>
        </p:nvCxnSpPr>
        <p:spPr>
          <a:xfrm>
            <a:off x="3505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" name="Straight Connector 246"/>
          <p:cNvCxnSpPr/>
          <p:nvPr/>
        </p:nvCxnSpPr>
        <p:spPr>
          <a:xfrm>
            <a:off x="1905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8" name="Straight Connector 247"/>
          <p:cNvCxnSpPr/>
          <p:nvPr/>
        </p:nvCxnSpPr>
        <p:spPr>
          <a:xfrm>
            <a:off x="2133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9" name="Straight Connector 248"/>
          <p:cNvCxnSpPr/>
          <p:nvPr/>
        </p:nvCxnSpPr>
        <p:spPr>
          <a:xfrm>
            <a:off x="1905000" y="3886200"/>
            <a:ext cx="45720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3" name="Straight Connector 252"/>
          <p:cNvCxnSpPr/>
          <p:nvPr/>
        </p:nvCxnSpPr>
        <p:spPr>
          <a:xfrm flipH="1" flipV="1">
            <a:off x="4648200" y="33550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4" name="Straight Connector 253"/>
          <p:cNvCxnSpPr/>
          <p:nvPr/>
        </p:nvCxnSpPr>
        <p:spPr>
          <a:xfrm flipV="1">
            <a:off x="4648200" y="31286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" name="Straight Connector 254"/>
          <p:cNvCxnSpPr>
            <a:endCxn id="149" idx="1"/>
          </p:cNvCxnSpPr>
          <p:nvPr/>
        </p:nvCxnSpPr>
        <p:spPr>
          <a:xfrm flipV="1">
            <a:off x="1905000" y="3350568"/>
            <a:ext cx="2743200" cy="2232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3" name="Straight Connector 262"/>
          <p:cNvCxnSpPr/>
          <p:nvPr/>
        </p:nvCxnSpPr>
        <p:spPr>
          <a:xfrm>
            <a:off x="4724400" y="3142064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4" name="Straight Connector 263"/>
          <p:cNvCxnSpPr/>
          <p:nvPr/>
        </p:nvCxnSpPr>
        <p:spPr>
          <a:xfrm>
            <a:off x="4724400" y="3581400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/>
          <p:cNvCxnSpPr/>
          <p:nvPr/>
        </p:nvCxnSpPr>
        <p:spPr>
          <a:xfrm>
            <a:off x="2971800" y="9950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/>
          <p:cNvCxnSpPr/>
          <p:nvPr/>
        </p:nvCxnSpPr>
        <p:spPr>
          <a:xfrm flipV="1">
            <a:off x="2971800" y="9950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/>
          <p:cNvCxnSpPr/>
          <p:nvPr/>
        </p:nvCxnSpPr>
        <p:spPr>
          <a:xfrm>
            <a:off x="4267200" y="25908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/>
          <p:cNvCxnSpPr/>
          <p:nvPr/>
        </p:nvCxnSpPr>
        <p:spPr>
          <a:xfrm>
            <a:off x="4267200" y="30480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/>
          <p:cNvCxnSpPr/>
          <p:nvPr/>
        </p:nvCxnSpPr>
        <p:spPr>
          <a:xfrm>
            <a:off x="4114800" y="25908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/>
          <p:cNvCxnSpPr/>
          <p:nvPr/>
        </p:nvCxnSpPr>
        <p:spPr>
          <a:xfrm flipV="1">
            <a:off x="4114800" y="25908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/>
          <p:cNvCxnSpPr/>
          <p:nvPr/>
        </p:nvCxnSpPr>
        <p:spPr>
          <a:xfrm>
            <a:off x="6400800" y="31286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/>
          <p:cNvCxnSpPr/>
          <p:nvPr/>
        </p:nvCxnSpPr>
        <p:spPr>
          <a:xfrm flipV="1">
            <a:off x="6400800" y="33550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/>
          <p:cNvCxnSpPr/>
          <p:nvPr/>
        </p:nvCxnSpPr>
        <p:spPr>
          <a:xfrm>
            <a:off x="6400800" y="25908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/>
          <p:cNvCxnSpPr/>
          <p:nvPr/>
        </p:nvCxnSpPr>
        <p:spPr>
          <a:xfrm flipV="1">
            <a:off x="6400800" y="25908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/>
          <p:cNvCxnSpPr/>
          <p:nvPr/>
        </p:nvCxnSpPr>
        <p:spPr>
          <a:xfrm flipH="1" flipV="1">
            <a:off x="6477000" y="38884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/>
          <p:cNvCxnSpPr/>
          <p:nvPr/>
        </p:nvCxnSpPr>
        <p:spPr>
          <a:xfrm flipV="1">
            <a:off x="6477000" y="36620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/>
          <p:cNvCxnSpPr/>
          <p:nvPr/>
        </p:nvCxnSpPr>
        <p:spPr>
          <a:xfrm>
            <a:off x="5334000" y="1752600"/>
            <a:ext cx="22860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>
            <a:off x="5410200" y="990600"/>
            <a:ext cx="21336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 flipV="1">
            <a:off x="5410200" y="1443336"/>
            <a:ext cx="2133600" cy="44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>
          <a:xfrm>
            <a:off x="5410200" y="2057400"/>
            <a:ext cx="2133600" cy="4465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/>
          <p:nvPr/>
        </p:nvCxnSpPr>
        <p:spPr>
          <a:xfrm>
            <a:off x="5410200" y="2514600"/>
            <a:ext cx="21336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/>
          <p:nvPr/>
        </p:nvCxnSpPr>
        <p:spPr>
          <a:xfrm flipV="1">
            <a:off x="7620000" y="914400"/>
            <a:ext cx="0" cy="3657600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>
            <a:off x="7543800" y="9906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 flipV="1">
            <a:off x="7543800" y="9906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/>
          <p:nvPr/>
        </p:nvCxnSpPr>
        <p:spPr>
          <a:xfrm>
            <a:off x="7543800" y="2057400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/>
          <p:cNvCxnSpPr/>
          <p:nvPr/>
        </p:nvCxnSpPr>
        <p:spPr>
          <a:xfrm flipV="1">
            <a:off x="7543800" y="2283768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12" name="Table 1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953639"/>
              </p:ext>
            </p:extLst>
          </p:nvPr>
        </p:nvGraphicFramePr>
        <p:xfrm>
          <a:off x="304798" y="4800600"/>
          <a:ext cx="8610602" cy="1188720"/>
        </p:xfrm>
        <a:graphic>
          <a:graphicData uri="http://schemas.openxmlformats.org/drawingml/2006/table">
            <a:tbl>
              <a:tblPr firstRow="1" bandRow="1">
                <a:tableStyleId>{775DCB02-9BB8-47FD-8907-85C794F793BA}</a:tableStyleId>
              </a:tblPr>
              <a:tblGrid>
                <a:gridCol w="838201"/>
                <a:gridCol w="1143000"/>
                <a:gridCol w="1295400"/>
                <a:gridCol w="838200"/>
                <a:gridCol w="1295400"/>
                <a:gridCol w="1218291"/>
                <a:gridCol w="381000"/>
                <a:gridCol w="914400"/>
                <a:gridCol w="686710"/>
              </a:tblGrid>
              <a:tr h="457200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PS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INPUT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MEM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NS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OUTPUT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MEM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Pr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Delay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Pb</a:t>
                      </a:r>
                      <a:endParaRPr lang="en-US" sz="1800" dirty="0"/>
                    </a:p>
                  </a:txBody>
                  <a:tcPr/>
                </a:tc>
              </a:tr>
              <a:tr h="338593"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IDLE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Vi=WAVE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APATHY&lt;5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WAVE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Vo=WAVE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[2-5]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70%</a:t>
                      </a:r>
                      <a:endParaRPr lang="en-US" sz="1800" dirty="0"/>
                    </a:p>
                  </a:txBody>
                  <a:tcPr/>
                </a:tc>
              </a:tr>
              <a:tr h="338593"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IDLE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Vi=WAVE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APATHY&gt;=5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IDLE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APATHY--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[2-5]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113" name="Straight Connector 112"/>
          <p:cNvCxnSpPr/>
          <p:nvPr/>
        </p:nvCxnSpPr>
        <p:spPr>
          <a:xfrm flipV="1">
            <a:off x="6477000" y="3350568"/>
            <a:ext cx="1143000" cy="4464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5194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Rectangle 132"/>
          <p:cNvSpPr/>
          <p:nvPr/>
        </p:nvSpPr>
        <p:spPr>
          <a:xfrm>
            <a:off x="7620000" y="995065"/>
            <a:ext cx="838200" cy="45273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cxnSp>
        <p:nvCxnSpPr>
          <p:cNvPr id="58" name="Straight Connector 57"/>
          <p:cNvCxnSpPr/>
          <p:nvPr/>
        </p:nvCxnSpPr>
        <p:spPr>
          <a:xfrm flipV="1">
            <a:off x="7620000" y="914400"/>
            <a:ext cx="0" cy="365760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71" name="Rectangle 170"/>
          <p:cNvSpPr/>
          <p:nvPr/>
        </p:nvSpPr>
        <p:spPr>
          <a:xfrm>
            <a:off x="6477000" y="3662065"/>
            <a:ext cx="11430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HELLO</a:t>
            </a:r>
            <a:endParaRPr lang="en-US" sz="2400" dirty="0"/>
          </a:p>
        </p:txBody>
      </p:sp>
      <p:sp>
        <p:nvSpPr>
          <p:cNvPr id="168" name="Rectangle 167"/>
          <p:cNvSpPr/>
          <p:nvPr/>
        </p:nvSpPr>
        <p:spPr>
          <a:xfrm>
            <a:off x="6477000" y="2595265"/>
            <a:ext cx="11430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166" name="Rectangle 165"/>
          <p:cNvSpPr/>
          <p:nvPr/>
        </p:nvSpPr>
        <p:spPr>
          <a:xfrm>
            <a:off x="5334000" y="2061865"/>
            <a:ext cx="2286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HELLO</a:t>
            </a:r>
            <a:endParaRPr lang="en-US" sz="2400" dirty="0"/>
          </a:p>
        </p:txBody>
      </p:sp>
      <p:sp>
        <p:nvSpPr>
          <p:cNvPr id="167" name="Rectangle 166"/>
          <p:cNvSpPr/>
          <p:nvPr/>
        </p:nvSpPr>
        <p:spPr>
          <a:xfrm>
            <a:off x="5334000" y="995065"/>
            <a:ext cx="2286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SPEAK</a:t>
            </a:r>
            <a:endParaRPr lang="en-US" sz="2400" dirty="0"/>
          </a:p>
        </p:txBody>
      </p:sp>
      <p:sp>
        <p:nvSpPr>
          <p:cNvPr id="151" name="Rectangle 150"/>
          <p:cNvSpPr/>
          <p:nvPr/>
        </p:nvSpPr>
        <p:spPr>
          <a:xfrm>
            <a:off x="4191000" y="2590800"/>
            <a:ext cx="4572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28" name="Rectangle 127"/>
          <p:cNvSpPr/>
          <p:nvPr/>
        </p:nvSpPr>
        <p:spPr>
          <a:xfrm>
            <a:off x="3048000" y="990600"/>
            <a:ext cx="4572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76" name="Rectangle 75"/>
          <p:cNvSpPr/>
          <p:nvPr/>
        </p:nvSpPr>
        <p:spPr>
          <a:xfrm>
            <a:off x="1905000" y="2595265"/>
            <a:ext cx="22860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55" name="Rectangle 54"/>
          <p:cNvSpPr/>
          <p:nvPr/>
        </p:nvSpPr>
        <p:spPr>
          <a:xfrm>
            <a:off x="1905000" y="990600"/>
            <a:ext cx="1143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63" name="Rectangle 62"/>
          <p:cNvSpPr/>
          <p:nvPr/>
        </p:nvSpPr>
        <p:spPr>
          <a:xfrm>
            <a:off x="3505200" y="995066"/>
            <a:ext cx="1828800" cy="4527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905000" y="4267200"/>
            <a:ext cx="59436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1905000" y="990600"/>
            <a:ext cx="0" cy="3276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81000" y="30435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Alice</a:t>
            </a:r>
            <a:endParaRPr lang="en-US" sz="2400" dirty="0"/>
          </a:p>
        </p:txBody>
      </p:sp>
      <p:sp>
        <p:nvSpPr>
          <p:cNvPr id="14" name="TextBox 13"/>
          <p:cNvSpPr txBox="1"/>
          <p:nvPr/>
        </p:nvSpPr>
        <p:spPr>
          <a:xfrm>
            <a:off x="457200" y="14433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Bob</a:t>
            </a:r>
            <a:endParaRPr lang="en-US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1262655" y="35769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16" name="TextBox 15"/>
          <p:cNvSpPr txBox="1"/>
          <p:nvPr/>
        </p:nvSpPr>
        <p:spPr>
          <a:xfrm>
            <a:off x="1262655" y="30480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17" name="TextBox 16"/>
          <p:cNvSpPr txBox="1"/>
          <p:nvPr/>
        </p:nvSpPr>
        <p:spPr>
          <a:xfrm>
            <a:off x="1295400" y="25908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1273365" y="19767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19" name="TextBox 18"/>
          <p:cNvSpPr txBox="1"/>
          <p:nvPr/>
        </p:nvSpPr>
        <p:spPr>
          <a:xfrm>
            <a:off x="1273365" y="14478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20" name="TextBox 19"/>
          <p:cNvSpPr txBox="1"/>
          <p:nvPr/>
        </p:nvSpPr>
        <p:spPr>
          <a:xfrm>
            <a:off x="1306110" y="9906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cxnSp>
        <p:nvCxnSpPr>
          <p:cNvPr id="43" name="Straight Connector 42"/>
          <p:cNvCxnSpPr/>
          <p:nvPr/>
        </p:nvCxnSpPr>
        <p:spPr>
          <a:xfrm>
            <a:off x="6477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6705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6934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7162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7391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7620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Rectangle 52"/>
          <p:cNvSpPr/>
          <p:nvPr/>
        </p:nvSpPr>
        <p:spPr>
          <a:xfrm>
            <a:off x="2590800" y="304800"/>
            <a:ext cx="20574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DESIRE = 5</a:t>
            </a:r>
            <a:endParaRPr lang="en-US" sz="2400" dirty="0"/>
          </a:p>
        </p:txBody>
      </p:sp>
      <p:sp>
        <p:nvSpPr>
          <p:cNvPr id="54" name="Rectangle 53"/>
          <p:cNvSpPr/>
          <p:nvPr/>
        </p:nvSpPr>
        <p:spPr>
          <a:xfrm>
            <a:off x="4876800" y="304800"/>
            <a:ext cx="2057400" cy="4572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APATHY = </a:t>
            </a:r>
            <a:r>
              <a:rPr lang="en-US" sz="2400" dirty="0"/>
              <a:t>5</a:t>
            </a:r>
          </a:p>
        </p:txBody>
      </p:sp>
      <p:cxnSp>
        <p:nvCxnSpPr>
          <p:cNvPr id="65" name="Straight Connector 64"/>
          <p:cNvCxnSpPr/>
          <p:nvPr/>
        </p:nvCxnSpPr>
        <p:spPr>
          <a:xfrm>
            <a:off x="3429000" y="9950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flipV="1">
            <a:off x="3429000" y="9950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5257800" y="9906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 flipV="1">
            <a:off x="5257800" y="9906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2" name="Rectangle 81"/>
          <p:cNvSpPr/>
          <p:nvPr/>
        </p:nvSpPr>
        <p:spPr>
          <a:xfrm>
            <a:off x="4648200" y="2595265"/>
            <a:ext cx="18288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84" name="Straight Connector 83"/>
          <p:cNvCxnSpPr/>
          <p:nvPr/>
        </p:nvCxnSpPr>
        <p:spPr>
          <a:xfrm>
            <a:off x="4572000" y="25908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 flipV="1">
            <a:off x="4572000" y="25908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 flipV="1">
            <a:off x="1981200" y="990600"/>
            <a:ext cx="14478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>
            <a:off x="1981200" y="1438869"/>
            <a:ext cx="1447800" cy="4465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 flipV="1">
            <a:off x="3581400" y="1438869"/>
            <a:ext cx="1752600" cy="44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>
            <a:off x="3581400" y="999532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 flipV="1">
            <a:off x="1981200" y="2581868"/>
            <a:ext cx="2133600" cy="2679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 flipV="1">
            <a:off x="1981200" y="3039068"/>
            <a:ext cx="21336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/>
          <p:nvPr/>
        </p:nvCxnSpPr>
        <p:spPr>
          <a:xfrm flipV="1">
            <a:off x="4724400" y="3052465"/>
            <a:ext cx="1676400" cy="44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 flipV="1">
            <a:off x="4724400" y="2581868"/>
            <a:ext cx="16764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7" name="Rectangle 106"/>
          <p:cNvSpPr/>
          <p:nvPr/>
        </p:nvSpPr>
        <p:spPr>
          <a:xfrm>
            <a:off x="3505200" y="1528465"/>
            <a:ext cx="18288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119" name="Straight Connector 118"/>
          <p:cNvCxnSpPr>
            <a:endCxn id="107" idx="1"/>
          </p:cNvCxnSpPr>
          <p:nvPr/>
        </p:nvCxnSpPr>
        <p:spPr>
          <a:xfrm>
            <a:off x="1905000" y="1752600"/>
            <a:ext cx="16002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/>
          <p:cNvCxnSpPr/>
          <p:nvPr/>
        </p:nvCxnSpPr>
        <p:spPr>
          <a:xfrm>
            <a:off x="3581400" y="1532933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/>
          <p:nvPr/>
        </p:nvCxnSpPr>
        <p:spPr>
          <a:xfrm flipV="1">
            <a:off x="3581400" y="1976735"/>
            <a:ext cx="1676400" cy="446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/>
          <p:cNvCxnSpPr>
            <a:endCxn id="107" idx="1"/>
          </p:cNvCxnSpPr>
          <p:nvPr/>
        </p:nvCxnSpPr>
        <p:spPr>
          <a:xfrm flipH="1" flipV="1">
            <a:off x="3505200" y="1754833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>
            <a:stCxn id="107" idx="1"/>
          </p:cNvCxnSpPr>
          <p:nvPr/>
        </p:nvCxnSpPr>
        <p:spPr>
          <a:xfrm flipV="1">
            <a:off x="3505200" y="15284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/>
          <p:nvPr/>
        </p:nvCxnSpPr>
        <p:spPr>
          <a:xfrm flipH="1" flipV="1">
            <a:off x="1905000" y="12214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/>
          <p:nvPr/>
        </p:nvCxnSpPr>
        <p:spPr>
          <a:xfrm flipV="1">
            <a:off x="1905000" y="9950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/>
          <p:cNvCxnSpPr/>
          <p:nvPr/>
        </p:nvCxnSpPr>
        <p:spPr>
          <a:xfrm flipH="1" flipV="1">
            <a:off x="1905000" y="28216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/>
          <p:cNvCxnSpPr/>
          <p:nvPr/>
        </p:nvCxnSpPr>
        <p:spPr>
          <a:xfrm flipV="1">
            <a:off x="1905000" y="25952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/>
          <p:cNvCxnSpPr/>
          <p:nvPr/>
        </p:nvCxnSpPr>
        <p:spPr>
          <a:xfrm>
            <a:off x="5257800" y="15284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/>
          <p:cNvCxnSpPr/>
          <p:nvPr/>
        </p:nvCxnSpPr>
        <p:spPr>
          <a:xfrm flipV="1">
            <a:off x="5257800" y="17548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/>
          <p:cNvCxnSpPr/>
          <p:nvPr/>
        </p:nvCxnSpPr>
        <p:spPr>
          <a:xfrm flipH="1" flipV="1">
            <a:off x="5334000" y="2283768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/>
          <p:cNvCxnSpPr/>
          <p:nvPr/>
        </p:nvCxnSpPr>
        <p:spPr>
          <a:xfrm flipV="1">
            <a:off x="5334000" y="2057400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/>
          <p:cNvCxnSpPr/>
          <p:nvPr/>
        </p:nvCxnSpPr>
        <p:spPr>
          <a:xfrm>
            <a:off x="1905000" y="2286000"/>
            <a:ext cx="34290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9" name="Rectangle 148"/>
          <p:cNvSpPr/>
          <p:nvPr/>
        </p:nvSpPr>
        <p:spPr>
          <a:xfrm>
            <a:off x="4648200" y="3124200"/>
            <a:ext cx="18288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229" name="Straight Connector 228"/>
          <p:cNvCxnSpPr/>
          <p:nvPr/>
        </p:nvCxnSpPr>
        <p:spPr>
          <a:xfrm>
            <a:off x="5105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Connector 229"/>
          <p:cNvCxnSpPr/>
          <p:nvPr/>
        </p:nvCxnSpPr>
        <p:spPr>
          <a:xfrm>
            <a:off x="5334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Connector 230"/>
          <p:cNvCxnSpPr/>
          <p:nvPr/>
        </p:nvCxnSpPr>
        <p:spPr>
          <a:xfrm>
            <a:off x="5562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Connector 231"/>
          <p:cNvCxnSpPr/>
          <p:nvPr/>
        </p:nvCxnSpPr>
        <p:spPr>
          <a:xfrm>
            <a:off x="5791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Connector 232"/>
          <p:cNvCxnSpPr/>
          <p:nvPr/>
        </p:nvCxnSpPr>
        <p:spPr>
          <a:xfrm>
            <a:off x="6019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Connector 233"/>
          <p:cNvCxnSpPr/>
          <p:nvPr/>
        </p:nvCxnSpPr>
        <p:spPr>
          <a:xfrm>
            <a:off x="6248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Connector 234"/>
          <p:cNvCxnSpPr/>
          <p:nvPr/>
        </p:nvCxnSpPr>
        <p:spPr>
          <a:xfrm>
            <a:off x="3733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Connector 235"/>
          <p:cNvCxnSpPr/>
          <p:nvPr/>
        </p:nvCxnSpPr>
        <p:spPr>
          <a:xfrm>
            <a:off x="3962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Connector 236"/>
          <p:cNvCxnSpPr/>
          <p:nvPr/>
        </p:nvCxnSpPr>
        <p:spPr>
          <a:xfrm>
            <a:off x="4191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Connector 237"/>
          <p:cNvCxnSpPr/>
          <p:nvPr/>
        </p:nvCxnSpPr>
        <p:spPr>
          <a:xfrm>
            <a:off x="4419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Connector 238"/>
          <p:cNvCxnSpPr/>
          <p:nvPr/>
        </p:nvCxnSpPr>
        <p:spPr>
          <a:xfrm>
            <a:off x="4648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/>
          <p:cNvCxnSpPr/>
          <p:nvPr/>
        </p:nvCxnSpPr>
        <p:spPr>
          <a:xfrm>
            <a:off x="4876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" name="Straight Connector 240"/>
          <p:cNvCxnSpPr/>
          <p:nvPr/>
        </p:nvCxnSpPr>
        <p:spPr>
          <a:xfrm>
            <a:off x="2362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Connector 241"/>
          <p:cNvCxnSpPr/>
          <p:nvPr/>
        </p:nvCxnSpPr>
        <p:spPr>
          <a:xfrm>
            <a:off x="2590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Connector 242"/>
          <p:cNvCxnSpPr/>
          <p:nvPr/>
        </p:nvCxnSpPr>
        <p:spPr>
          <a:xfrm>
            <a:off x="2819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Connector 243"/>
          <p:cNvCxnSpPr/>
          <p:nvPr/>
        </p:nvCxnSpPr>
        <p:spPr>
          <a:xfrm>
            <a:off x="3048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" name="Straight Connector 244"/>
          <p:cNvCxnSpPr/>
          <p:nvPr/>
        </p:nvCxnSpPr>
        <p:spPr>
          <a:xfrm>
            <a:off x="3276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Connector 245"/>
          <p:cNvCxnSpPr/>
          <p:nvPr/>
        </p:nvCxnSpPr>
        <p:spPr>
          <a:xfrm>
            <a:off x="3505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" name="Straight Connector 246"/>
          <p:cNvCxnSpPr/>
          <p:nvPr/>
        </p:nvCxnSpPr>
        <p:spPr>
          <a:xfrm>
            <a:off x="1905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8" name="Straight Connector 247"/>
          <p:cNvCxnSpPr/>
          <p:nvPr/>
        </p:nvCxnSpPr>
        <p:spPr>
          <a:xfrm>
            <a:off x="2133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9" name="Straight Connector 248"/>
          <p:cNvCxnSpPr/>
          <p:nvPr/>
        </p:nvCxnSpPr>
        <p:spPr>
          <a:xfrm>
            <a:off x="1905000" y="3886200"/>
            <a:ext cx="45720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3" name="Straight Connector 252"/>
          <p:cNvCxnSpPr/>
          <p:nvPr/>
        </p:nvCxnSpPr>
        <p:spPr>
          <a:xfrm flipH="1" flipV="1">
            <a:off x="4648200" y="33550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4" name="Straight Connector 253"/>
          <p:cNvCxnSpPr/>
          <p:nvPr/>
        </p:nvCxnSpPr>
        <p:spPr>
          <a:xfrm flipV="1">
            <a:off x="4648200" y="31286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" name="Straight Connector 254"/>
          <p:cNvCxnSpPr>
            <a:endCxn id="149" idx="1"/>
          </p:cNvCxnSpPr>
          <p:nvPr/>
        </p:nvCxnSpPr>
        <p:spPr>
          <a:xfrm flipV="1">
            <a:off x="1905000" y="3350568"/>
            <a:ext cx="2743200" cy="2232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3" name="Straight Connector 262"/>
          <p:cNvCxnSpPr/>
          <p:nvPr/>
        </p:nvCxnSpPr>
        <p:spPr>
          <a:xfrm>
            <a:off x="4724400" y="3142064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4" name="Straight Connector 263"/>
          <p:cNvCxnSpPr/>
          <p:nvPr/>
        </p:nvCxnSpPr>
        <p:spPr>
          <a:xfrm>
            <a:off x="4724400" y="3581400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/>
          <p:cNvCxnSpPr/>
          <p:nvPr/>
        </p:nvCxnSpPr>
        <p:spPr>
          <a:xfrm>
            <a:off x="2971800" y="9950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/>
          <p:cNvCxnSpPr/>
          <p:nvPr/>
        </p:nvCxnSpPr>
        <p:spPr>
          <a:xfrm flipV="1">
            <a:off x="2971800" y="9950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/>
          <p:cNvCxnSpPr/>
          <p:nvPr/>
        </p:nvCxnSpPr>
        <p:spPr>
          <a:xfrm>
            <a:off x="4267200" y="25908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/>
          <p:cNvCxnSpPr/>
          <p:nvPr/>
        </p:nvCxnSpPr>
        <p:spPr>
          <a:xfrm>
            <a:off x="4267200" y="30480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/>
          <p:cNvCxnSpPr/>
          <p:nvPr/>
        </p:nvCxnSpPr>
        <p:spPr>
          <a:xfrm>
            <a:off x="4114800" y="25908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/>
          <p:cNvCxnSpPr/>
          <p:nvPr/>
        </p:nvCxnSpPr>
        <p:spPr>
          <a:xfrm flipV="1">
            <a:off x="4114800" y="25908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/>
          <p:cNvCxnSpPr/>
          <p:nvPr/>
        </p:nvCxnSpPr>
        <p:spPr>
          <a:xfrm>
            <a:off x="6400800" y="31286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/>
          <p:cNvCxnSpPr/>
          <p:nvPr/>
        </p:nvCxnSpPr>
        <p:spPr>
          <a:xfrm flipV="1">
            <a:off x="6400800" y="33550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/>
          <p:cNvCxnSpPr/>
          <p:nvPr/>
        </p:nvCxnSpPr>
        <p:spPr>
          <a:xfrm>
            <a:off x="6400800" y="25908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/>
          <p:cNvCxnSpPr/>
          <p:nvPr/>
        </p:nvCxnSpPr>
        <p:spPr>
          <a:xfrm flipV="1">
            <a:off x="6400800" y="25908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/>
          <p:cNvCxnSpPr/>
          <p:nvPr/>
        </p:nvCxnSpPr>
        <p:spPr>
          <a:xfrm flipH="1" flipV="1">
            <a:off x="6477000" y="38884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/>
          <p:cNvCxnSpPr/>
          <p:nvPr/>
        </p:nvCxnSpPr>
        <p:spPr>
          <a:xfrm flipV="1">
            <a:off x="6477000" y="36620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/>
          <p:cNvCxnSpPr/>
          <p:nvPr/>
        </p:nvCxnSpPr>
        <p:spPr>
          <a:xfrm>
            <a:off x="5334000" y="1752600"/>
            <a:ext cx="22860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>
            <a:off x="5410200" y="990600"/>
            <a:ext cx="21336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 flipV="1">
            <a:off x="5410200" y="1443336"/>
            <a:ext cx="2133600" cy="44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>
          <a:xfrm>
            <a:off x="5410200" y="2057400"/>
            <a:ext cx="2133600" cy="4465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/>
          <p:nvPr/>
        </p:nvCxnSpPr>
        <p:spPr>
          <a:xfrm>
            <a:off x="5410200" y="2514600"/>
            <a:ext cx="21336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>
            <a:off x="7543800" y="9906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 flipV="1">
            <a:off x="7543800" y="9906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/>
          <p:nvPr/>
        </p:nvCxnSpPr>
        <p:spPr>
          <a:xfrm>
            <a:off x="7543800" y="2057400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/>
          <p:cNvCxnSpPr/>
          <p:nvPr/>
        </p:nvCxnSpPr>
        <p:spPr>
          <a:xfrm flipV="1">
            <a:off x="7543800" y="2283768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/>
          <p:nvPr/>
        </p:nvCxnSpPr>
        <p:spPr>
          <a:xfrm flipV="1">
            <a:off x="6477000" y="3350568"/>
            <a:ext cx="1143000" cy="4464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/>
          <p:cNvCxnSpPr/>
          <p:nvPr/>
        </p:nvCxnSpPr>
        <p:spPr>
          <a:xfrm flipV="1">
            <a:off x="6553200" y="2581868"/>
            <a:ext cx="10668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/>
          <p:cNvCxnSpPr/>
          <p:nvPr/>
        </p:nvCxnSpPr>
        <p:spPr>
          <a:xfrm flipV="1">
            <a:off x="6553200" y="3030136"/>
            <a:ext cx="10668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/>
          <p:cNvCxnSpPr/>
          <p:nvPr/>
        </p:nvCxnSpPr>
        <p:spPr>
          <a:xfrm flipV="1">
            <a:off x="6553200" y="3639736"/>
            <a:ext cx="10668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/>
          <p:cNvCxnSpPr/>
          <p:nvPr/>
        </p:nvCxnSpPr>
        <p:spPr>
          <a:xfrm flipV="1">
            <a:off x="6553200" y="4096936"/>
            <a:ext cx="10668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81306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Workload</a:t>
            </a:r>
            <a:endParaRPr lang="en-US" dirty="0"/>
          </a:p>
        </p:txBody>
      </p:sp>
      <p:sp>
        <p:nvSpPr>
          <p:cNvPr id="3" name="Oval 2"/>
          <p:cNvSpPr/>
          <p:nvPr/>
        </p:nvSpPr>
        <p:spPr>
          <a:xfrm>
            <a:off x="3200400" y="1371600"/>
            <a:ext cx="2667000" cy="25908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Temporal</a:t>
            </a:r>
            <a:endParaRPr lang="en-US" sz="2800" dirty="0"/>
          </a:p>
        </p:txBody>
      </p:sp>
      <p:sp>
        <p:nvSpPr>
          <p:cNvPr id="4" name="Oval 3"/>
          <p:cNvSpPr/>
          <p:nvPr/>
        </p:nvSpPr>
        <p:spPr>
          <a:xfrm>
            <a:off x="5410200" y="3429000"/>
            <a:ext cx="2667000" cy="25908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Cognitive</a:t>
            </a:r>
            <a:endParaRPr lang="en-US" sz="2800" dirty="0"/>
          </a:p>
        </p:txBody>
      </p:sp>
      <p:sp>
        <p:nvSpPr>
          <p:cNvPr id="5" name="Oval 4"/>
          <p:cNvSpPr/>
          <p:nvPr/>
        </p:nvSpPr>
        <p:spPr>
          <a:xfrm>
            <a:off x="990600" y="3429000"/>
            <a:ext cx="2667000" cy="2590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Perceptual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57106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Workload</a:t>
            </a:r>
            <a:endParaRPr lang="en-US" dirty="0"/>
          </a:p>
        </p:txBody>
      </p:sp>
      <p:sp>
        <p:nvSpPr>
          <p:cNvPr id="3" name="Oval 2"/>
          <p:cNvSpPr/>
          <p:nvPr/>
        </p:nvSpPr>
        <p:spPr>
          <a:xfrm>
            <a:off x="3200400" y="1371600"/>
            <a:ext cx="2667000" cy="25908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Temporal</a:t>
            </a:r>
            <a:endParaRPr lang="en-US" sz="2800" dirty="0"/>
          </a:p>
        </p:txBody>
      </p:sp>
      <p:sp>
        <p:nvSpPr>
          <p:cNvPr id="4" name="Oval 3"/>
          <p:cNvSpPr/>
          <p:nvPr/>
        </p:nvSpPr>
        <p:spPr>
          <a:xfrm>
            <a:off x="5410200" y="3429000"/>
            <a:ext cx="2667000" cy="2590800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Cognitive</a:t>
            </a:r>
            <a:endParaRPr lang="en-US" sz="2800" dirty="0"/>
          </a:p>
        </p:txBody>
      </p:sp>
      <p:sp>
        <p:nvSpPr>
          <p:cNvPr id="5" name="Oval 4"/>
          <p:cNvSpPr/>
          <p:nvPr/>
        </p:nvSpPr>
        <p:spPr>
          <a:xfrm>
            <a:off x="990600" y="3429000"/>
            <a:ext cx="2667000" cy="2590800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Perceptual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3720053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idx="4294967295"/>
          </p:nvPr>
        </p:nvSpPr>
        <p:spPr>
          <a:xfrm>
            <a:off x="533400" y="2285999"/>
            <a:ext cx="8229600" cy="1981201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3600" dirty="0" smtClean="0"/>
              <a:t>How can we reduce the number of operators and manage workload through better interfaces and increased autonomy?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40377941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Temporal Workload in Model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7620000" y="1219200"/>
            <a:ext cx="0" cy="365760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6477000" y="3966865"/>
            <a:ext cx="11430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HELLO</a:t>
            </a:r>
            <a:endParaRPr lang="en-US" sz="2400" dirty="0"/>
          </a:p>
        </p:txBody>
      </p:sp>
      <p:sp>
        <p:nvSpPr>
          <p:cNvPr id="6" name="Rectangle 5"/>
          <p:cNvSpPr/>
          <p:nvPr/>
        </p:nvSpPr>
        <p:spPr>
          <a:xfrm>
            <a:off x="6477000" y="2900065"/>
            <a:ext cx="11430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7" name="Rectangle 6"/>
          <p:cNvSpPr/>
          <p:nvPr/>
        </p:nvSpPr>
        <p:spPr>
          <a:xfrm>
            <a:off x="5334000" y="2366665"/>
            <a:ext cx="2286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HELLO</a:t>
            </a:r>
            <a:endParaRPr lang="en-US" sz="2400" dirty="0"/>
          </a:p>
        </p:txBody>
      </p:sp>
      <p:sp>
        <p:nvSpPr>
          <p:cNvPr id="8" name="Rectangle 7"/>
          <p:cNvSpPr/>
          <p:nvPr/>
        </p:nvSpPr>
        <p:spPr>
          <a:xfrm>
            <a:off x="5334000" y="1299865"/>
            <a:ext cx="2286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SPEAK</a:t>
            </a:r>
            <a:endParaRPr lang="en-US" sz="2400" dirty="0"/>
          </a:p>
        </p:txBody>
      </p:sp>
      <p:sp>
        <p:nvSpPr>
          <p:cNvPr id="9" name="Rectangle 8"/>
          <p:cNvSpPr/>
          <p:nvPr/>
        </p:nvSpPr>
        <p:spPr>
          <a:xfrm>
            <a:off x="4191000" y="2895600"/>
            <a:ext cx="4572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0" name="Rectangle 9"/>
          <p:cNvSpPr/>
          <p:nvPr/>
        </p:nvSpPr>
        <p:spPr>
          <a:xfrm>
            <a:off x="3048000" y="1295400"/>
            <a:ext cx="4572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1" name="Rectangle 10"/>
          <p:cNvSpPr/>
          <p:nvPr/>
        </p:nvSpPr>
        <p:spPr>
          <a:xfrm>
            <a:off x="1905000" y="2900065"/>
            <a:ext cx="22860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12" name="Rectangle 11"/>
          <p:cNvSpPr/>
          <p:nvPr/>
        </p:nvSpPr>
        <p:spPr>
          <a:xfrm>
            <a:off x="1905000" y="1295400"/>
            <a:ext cx="1143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13" name="Rectangle 12"/>
          <p:cNvSpPr/>
          <p:nvPr/>
        </p:nvSpPr>
        <p:spPr>
          <a:xfrm>
            <a:off x="3505200" y="1299866"/>
            <a:ext cx="1828800" cy="4527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1905000" y="4572000"/>
            <a:ext cx="59436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1905000" y="1295400"/>
            <a:ext cx="0" cy="3276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81000" y="33483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Alice</a:t>
            </a:r>
            <a:endParaRPr lang="en-US" sz="2400" dirty="0"/>
          </a:p>
        </p:txBody>
      </p:sp>
      <p:sp>
        <p:nvSpPr>
          <p:cNvPr id="17" name="TextBox 16"/>
          <p:cNvSpPr txBox="1"/>
          <p:nvPr/>
        </p:nvSpPr>
        <p:spPr>
          <a:xfrm>
            <a:off x="457200" y="17481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Bob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1262655" y="38817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19" name="TextBox 18"/>
          <p:cNvSpPr txBox="1"/>
          <p:nvPr/>
        </p:nvSpPr>
        <p:spPr>
          <a:xfrm>
            <a:off x="1262655" y="33528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20" name="TextBox 19"/>
          <p:cNvSpPr txBox="1"/>
          <p:nvPr/>
        </p:nvSpPr>
        <p:spPr>
          <a:xfrm>
            <a:off x="1295400" y="28956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sp>
        <p:nvSpPr>
          <p:cNvPr id="21" name="TextBox 20"/>
          <p:cNvSpPr txBox="1"/>
          <p:nvPr/>
        </p:nvSpPr>
        <p:spPr>
          <a:xfrm>
            <a:off x="1273365" y="22815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22" name="TextBox 21"/>
          <p:cNvSpPr txBox="1"/>
          <p:nvPr/>
        </p:nvSpPr>
        <p:spPr>
          <a:xfrm>
            <a:off x="1273365" y="17526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23" name="TextBox 22"/>
          <p:cNvSpPr txBox="1"/>
          <p:nvPr/>
        </p:nvSpPr>
        <p:spPr>
          <a:xfrm>
            <a:off x="1306110" y="12954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cxnSp>
        <p:nvCxnSpPr>
          <p:cNvPr id="24" name="Straight Connector 23"/>
          <p:cNvCxnSpPr/>
          <p:nvPr/>
        </p:nvCxnSpPr>
        <p:spPr>
          <a:xfrm>
            <a:off x="6477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6705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6934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7162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7391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7620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3429000" y="12998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V="1">
            <a:off x="3429000" y="12998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5257800" y="12954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5257800" y="12954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4648200" y="2900065"/>
            <a:ext cx="18288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4572000" y="28956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V="1">
            <a:off x="4572000" y="28956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V="1">
            <a:off x="1981200" y="1295400"/>
            <a:ext cx="14478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1981200" y="1743669"/>
            <a:ext cx="1447800" cy="4465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V="1">
            <a:off x="3581400" y="1743669"/>
            <a:ext cx="1752600" cy="44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3581400" y="1304332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V="1">
            <a:off x="1981200" y="2886668"/>
            <a:ext cx="2133600" cy="2679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V="1">
            <a:off x="1981200" y="3343868"/>
            <a:ext cx="21336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V="1">
            <a:off x="4724400" y="3357265"/>
            <a:ext cx="1676400" cy="44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V="1">
            <a:off x="4724400" y="2886668"/>
            <a:ext cx="16764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3505200" y="1833265"/>
            <a:ext cx="18288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46" name="Straight Connector 45"/>
          <p:cNvCxnSpPr>
            <a:endCxn id="45" idx="1"/>
          </p:cNvCxnSpPr>
          <p:nvPr/>
        </p:nvCxnSpPr>
        <p:spPr>
          <a:xfrm>
            <a:off x="1905000" y="2057400"/>
            <a:ext cx="16002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3581400" y="1837733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V="1">
            <a:off x="3581400" y="2281535"/>
            <a:ext cx="1676400" cy="446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endCxn id="45" idx="1"/>
          </p:cNvCxnSpPr>
          <p:nvPr/>
        </p:nvCxnSpPr>
        <p:spPr>
          <a:xfrm flipH="1" flipV="1">
            <a:off x="3505200" y="2059633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45" idx="1"/>
          </p:cNvCxnSpPr>
          <p:nvPr/>
        </p:nvCxnSpPr>
        <p:spPr>
          <a:xfrm flipV="1">
            <a:off x="3505200" y="18332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 flipV="1">
            <a:off x="1905000" y="15262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V="1">
            <a:off x="1905000" y="12998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H="1" flipV="1">
            <a:off x="1905000" y="31264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V="1">
            <a:off x="1905000" y="29000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5257800" y="18332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V="1">
            <a:off x="5257800" y="20596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H="1" flipV="1">
            <a:off x="5334000" y="2588568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V="1">
            <a:off x="5334000" y="2362200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1905000" y="2590800"/>
            <a:ext cx="34290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Rectangle 59"/>
          <p:cNvSpPr/>
          <p:nvPr/>
        </p:nvSpPr>
        <p:spPr>
          <a:xfrm>
            <a:off x="4648200" y="3429000"/>
            <a:ext cx="18288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61" name="Straight Connector 60"/>
          <p:cNvCxnSpPr/>
          <p:nvPr/>
        </p:nvCxnSpPr>
        <p:spPr>
          <a:xfrm>
            <a:off x="5105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5334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5562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5791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6019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6248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3733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>
            <a:off x="3962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4191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4419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>
            <a:off x="4648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4876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2362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2590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>
            <a:off x="2819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>
            <a:off x="3048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3276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3505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1905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2133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1905000" y="4191000"/>
            <a:ext cx="45720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 flipH="1" flipV="1">
            <a:off x="4648200" y="36598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 flipV="1">
            <a:off x="4648200" y="34334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>
            <a:endCxn id="60" idx="1"/>
          </p:cNvCxnSpPr>
          <p:nvPr/>
        </p:nvCxnSpPr>
        <p:spPr>
          <a:xfrm flipV="1">
            <a:off x="1905000" y="3655368"/>
            <a:ext cx="2743200" cy="2232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4724400" y="3446864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>
            <a:off x="4724400" y="3886200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>
            <a:off x="2971800" y="12998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 flipV="1">
            <a:off x="2971800" y="12998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>
            <a:off x="4267200" y="28956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>
            <a:off x="4267200" y="33528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>
            <a:off x="4114800" y="28956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 flipV="1">
            <a:off x="4114800" y="28956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>
            <a:off x="6400800" y="34334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 flipV="1">
            <a:off x="6400800" y="36598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>
            <a:off x="6400800" y="28956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 flipV="1">
            <a:off x="6400800" y="28956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 flipH="1" flipV="1">
            <a:off x="6477000" y="41932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 flipV="1">
            <a:off x="6477000" y="39668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/>
          <p:nvPr/>
        </p:nvCxnSpPr>
        <p:spPr>
          <a:xfrm>
            <a:off x="5334000" y="2057400"/>
            <a:ext cx="22860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>
            <a:off x="5410200" y="1295400"/>
            <a:ext cx="21336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/>
          <p:nvPr/>
        </p:nvCxnSpPr>
        <p:spPr>
          <a:xfrm flipV="1">
            <a:off x="5410200" y="1748136"/>
            <a:ext cx="2133600" cy="44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>
            <a:off x="5410200" y="2362200"/>
            <a:ext cx="2133600" cy="4465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>
            <a:off x="5410200" y="2819400"/>
            <a:ext cx="21336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>
            <a:off x="7543800" y="12954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>
          <a:xfrm flipV="1">
            <a:off x="7543800" y="12954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/>
          <p:nvPr/>
        </p:nvCxnSpPr>
        <p:spPr>
          <a:xfrm>
            <a:off x="7543800" y="2362200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/>
          <p:nvPr/>
        </p:nvCxnSpPr>
        <p:spPr>
          <a:xfrm flipV="1">
            <a:off x="7543800" y="2588568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 flipV="1">
            <a:off x="6477000" y="3655368"/>
            <a:ext cx="1143000" cy="4464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/>
          <p:nvPr/>
        </p:nvCxnSpPr>
        <p:spPr>
          <a:xfrm flipV="1">
            <a:off x="6553200" y="2886668"/>
            <a:ext cx="10668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 flipV="1">
            <a:off x="6553200" y="3334936"/>
            <a:ext cx="10668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 flipV="1">
            <a:off x="6553200" y="3944536"/>
            <a:ext cx="10668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/>
          <p:nvPr/>
        </p:nvCxnSpPr>
        <p:spPr>
          <a:xfrm flipV="1">
            <a:off x="6553200" y="4401736"/>
            <a:ext cx="10668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/>
          <p:nvPr/>
        </p:nvCxnSpPr>
        <p:spPr>
          <a:xfrm>
            <a:off x="1905000" y="4724400"/>
            <a:ext cx="0" cy="68580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6" name="Straight Connector 115"/>
          <p:cNvCxnSpPr/>
          <p:nvPr/>
        </p:nvCxnSpPr>
        <p:spPr>
          <a:xfrm>
            <a:off x="4191000" y="4724400"/>
            <a:ext cx="0" cy="68580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/>
          <p:nvPr/>
        </p:nvCxnSpPr>
        <p:spPr>
          <a:xfrm>
            <a:off x="1905000" y="5181600"/>
            <a:ext cx="2286000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4" name="TextBox 123"/>
          <p:cNvSpPr txBox="1"/>
          <p:nvPr/>
        </p:nvSpPr>
        <p:spPr>
          <a:xfrm>
            <a:off x="1676400" y="5410200"/>
            <a:ext cx="2819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6</a:t>
            </a:r>
            <a:r>
              <a:rPr lang="en-US" sz="2400" dirty="0" smtClean="0"/>
              <a:t> fired transitions</a:t>
            </a:r>
            <a:endParaRPr lang="en-US" sz="2400" dirty="0"/>
          </a:p>
        </p:txBody>
      </p:sp>
      <p:cxnSp>
        <p:nvCxnSpPr>
          <p:cNvPr id="125" name="Straight Connector 124"/>
          <p:cNvCxnSpPr/>
          <p:nvPr/>
        </p:nvCxnSpPr>
        <p:spPr>
          <a:xfrm flipV="1">
            <a:off x="4191000" y="1066800"/>
            <a:ext cx="0" cy="3657600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/>
          <p:nvPr/>
        </p:nvCxnSpPr>
        <p:spPr>
          <a:xfrm flipV="1">
            <a:off x="1905000" y="1066800"/>
            <a:ext cx="0" cy="3657600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79298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Temporal Workload in Model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7620000" y="1219200"/>
            <a:ext cx="0" cy="365760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6477000" y="3966865"/>
            <a:ext cx="11430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HELLO</a:t>
            </a:r>
            <a:endParaRPr lang="en-US" sz="2400" dirty="0"/>
          </a:p>
        </p:txBody>
      </p:sp>
      <p:sp>
        <p:nvSpPr>
          <p:cNvPr id="6" name="Rectangle 5"/>
          <p:cNvSpPr/>
          <p:nvPr/>
        </p:nvSpPr>
        <p:spPr>
          <a:xfrm>
            <a:off x="6477000" y="2900065"/>
            <a:ext cx="11430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7" name="Rectangle 6"/>
          <p:cNvSpPr/>
          <p:nvPr/>
        </p:nvSpPr>
        <p:spPr>
          <a:xfrm>
            <a:off x="5334000" y="2366665"/>
            <a:ext cx="2286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HELLO</a:t>
            </a:r>
            <a:endParaRPr lang="en-US" sz="2400" dirty="0"/>
          </a:p>
        </p:txBody>
      </p:sp>
      <p:sp>
        <p:nvSpPr>
          <p:cNvPr id="8" name="Rectangle 7"/>
          <p:cNvSpPr/>
          <p:nvPr/>
        </p:nvSpPr>
        <p:spPr>
          <a:xfrm>
            <a:off x="5334000" y="1299865"/>
            <a:ext cx="2286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SPEAK</a:t>
            </a:r>
            <a:endParaRPr lang="en-US" sz="2400" dirty="0"/>
          </a:p>
        </p:txBody>
      </p:sp>
      <p:sp>
        <p:nvSpPr>
          <p:cNvPr id="9" name="Rectangle 8"/>
          <p:cNvSpPr/>
          <p:nvPr/>
        </p:nvSpPr>
        <p:spPr>
          <a:xfrm>
            <a:off x="4191000" y="2895600"/>
            <a:ext cx="4572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0" name="Rectangle 9"/>
          <p:cNvSpPr/>
          <p:nvPr/>
        </p:nvSpPr>
        <p:spPr>
          <a:xfrm>
            <a:off x="3048000" y="1295400"/>
            <a:ext cx="4572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1" name="Rectangle 10"/>
          <p:cNvSpPr/>
          <p:nvPr/>
        </p:nvSpPr>
        <p:spPr>
          <a:xfrm>
            <a:off x="1905000" y="2900065"/>
            <a:ext cx="22860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12" name="Rectangle 11"/>
          <p:cNvSpPr/>
          <p:nvPr/>
        </p:nvSpPr>
        <p:spPr>
          <a:xfrm>
            <a:off x="1905000" y="1295400"/>
            <a:ext cx="1143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13" name="Rectangle 12"/>
          <p:cNvSpPr/>
          <p:nvPr/>
        </p:nvSpPr>
        <p:spPr>
          <a:xfrm>
            <a:off x="3505200" y="1299866"/>
            <a:ext cx="1828800" cy="4527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1905000" y="4572000"/>
            <a:ext cx="59436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1905000" y="1295400"/>
            <a:ext cx="0" cy="3276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81000" y="33483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Alice</a:t>
            </a:r>
            <a:endParaRPr lang="en-US" sz="2400" dirty="0"/>
          </a:p>
        </p:txBody>
      </p:sp>
      <p:sp>
        <p:nvSpPr>
          <p:cNvPr id="17" name="TextBox 16"/>
          <p:cNvSpPr txBox="1"/>
          <p:nvPr/>
        </p:nvSpPr>
        <p:spPr>
          <a:xfrm>
            <a:off x="457200" y="17481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Bob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1262655" y="38817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19" name="TextBox 18"/>
          <p:cNvSpPr txBox="1"/>
          <p:nvPr/>
        </p:nvSpPr>
        <p:spPr>
          <a:xfrm>
            <a:off x="1262655" y="33528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20" name="TextBox 19"/>
          <p:cNvSpPr txBox="1"/>
          <p:nvPr/>
        </p:nvSpPr>
        <p:spPr>
          <a:xfrm>
            <a:off x="1295400" y="28956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sp>
        <p:nvSpPr>
          <p:cNvPr id="21" name="TextBox 20"/>
          <p:cNvSpPr txBox="1"/>
          <p:nvPr/>
        </p:nvSpPr>
        <p:spPr>
          <a:xfrm>
            <a:off x="1273365" y="22815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22" name="TextBox 21"/>
          <p:cNvSpPr txBox="1"/>
          <p:nvPr/>
        </p:nvSpPr>
        <p:spPr>
          <a:xfrm>
            <a:off x="1273365" y="17526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23" name="TextBox 22"/>
          <p:cNvSpPr txBox="1"/>
          <p:nvPr/>
        </p:nvSpPr>
        <p:spPr>
          <a:xfrm>
            <a:off x="1306110" y="12954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cxnSp>
        <p:nvCxnSpPr>
          <p:cNvPr id="24" name="Straight Connector 23"/>
          <p:cNvCxnSpPr/>
          <p:nvPr/>
        </p:nvCxnSpPr>
        <p:spPr>
          <a:xfrm>
            <a:off x="6477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6705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6934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7162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7391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7620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3429000" y="12998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V="1">
            <a:off x="3429000" y="12998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5257800" y="12954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5257800" y="12954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4648200" y="2900065"/>
            <a:ext cx="18288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4572000" y="28956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V="1">
            <a:off x="4572000" y="28956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V="1">
            <a:off x="1981200" y="1295400"/>
            <a:ext cx="14478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1981200" y="1743669"/>
            <a:ext cx="1447800" cy="4465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V="1">
            <a:off x="3581400" y="1743669"/>
            <a:ext cx="1752600" cy="44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3581400" y="1304332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V="1">
            <a:off x="1981200" y="2886668"/>
            <a:ext cx="2133600" cy="2679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V="1">
            <a:off x="1981200" y="3343868"/>
            <a:ext cx="21336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V="1">
            <a:off x="4724400" y="3357265"/>
            <a:ext cx="1676400" cy="44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V="1">
            <a:off x="4724400" y="2886668"/>
            <a:ext cx="16764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3505200" y="1833265"/>
            <a:ext cx="18288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46" name="Straight Connector 45"/>
          <p:cNvCxnSpPr>
            <a:endCxn id="45" idx="1"/>
          </p:cNvCxnSpPr>
          <p:nvPr/>
        </p:nvCxnSpPr>
        <p:spPr>
          <a:xfrm>
            <a:off x="1905000" y="2057400"/>
            <a:ext cx="16002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3581400" y="1837733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V="1">
            <a:off x="3581400" y="2281535"/>
            <a:ext cx="1676400" cy="446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endCxn id="45" idx="1"/>
          </p:cNvCxnSpPr>
          <p:nvPr/>
        </p:nvCxnSpPr>
        <p:spPr>
          <a:xfrm flipH="1" flipV="1">
            <a:off x="3505200" y="2059633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45" idx="1"/>
          </p:cNvCxnSpPr>
          <p:nvPr/>
        </p:nvCxnSpPr>
        <p:spPr>
          <a:xfrm flipV="1">
            <a:off x="3505200" y="18332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 flipV="1">
            <a:off x="1905000" y="15262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V="1">
            <a:off x="1905000" y="12998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H="1" flipV="1">
            <a:off x="1905000" y="31264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V="1">
            <a:off x="1905000" y="29000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5257800" y="18332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V="1">
            <a:off x="5257800" y="20596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H="1" flipV="1">
            <a:off x="5334000" y="2588568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V="1">
            <a:off x="5334000" y="2362200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1905000" y="2590800"/>
            <a:ext cx="34290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Rectangle 59"/>
          <p:cNvSpPr/>
          <p:nvPr/>
        </p:nvSpPr>
        <p:spPr>
          <a:xfrm>
            <a:off x="4648200" y="3429000"/>
            <a:ext cx="18288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61" name="Straight Connector 60"/>
          <p:cNvCxnSpPr/>
          <p:nvPr/>
        </p:nvCxnSpPr>
        <p:spPr>
          <a:xfrm>
            <a:off x="5105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5334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5562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5791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6019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6248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3733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>
            <a:off x="3962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4191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4419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>
            <a:off x="4648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4876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2362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2590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>
            <a:off x="2819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>
            <a:off x="3048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3276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3505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1905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2133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1905000" y="4191000"/>
            <a:ext cx="45720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 flipH="1" flipV="1">
            <a:off x="4648200" y="36598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 flipV="1">
            <a:off x="4648200" y="34334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>
            <a:endCxn id="60" idx="1"/>
          </p:cNvCxnSpPr>
          <p:nvPr/>
        </p:nvCxnSpPr>
        <p:spPr>
          <a:xfrm flipV="1">
            <a:off x="1905000" y="3655368"/>
            <a:ext cx="2743200" cy="2232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4724400" y="3446864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>
            <a:off x="4724400" y="3886200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>
            <a:off x="2971800" y="12998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 flipV="1">
            <a:off x="2971800" y="12998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>
            <a:off x="4267200" y="28956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>
            <a:off x="4267200" y="33528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>
            <a:off x="4114800" y="28956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 flipV="1">
            <a:off x="4114800" y="28956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>
            <a:off x="6400800" y="34334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 flipV="1">
            <a:off x="6400800" y="36598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>
            <a:off x="6400800" y="28956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 flipV="1">
            <a:off x="6400800" y="28956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 flipH="1" flipV="1">
            <a:off x="6477000" y="41932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 flipV="1">
            <a:off x="6477000" y="39668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/>
          <p:nvPr/>
        </p:nvCxnSpPr>
        <p:spPr>
          <a:xfrm>
            <a:off x="5334000" y="2057400"/>
            <a:ext cx="22860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>
            <a:off x="5410200" y="1295400"/>
            <a:ext cx="21336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/>
          <p:nvPr/>
        </p:nvCxnSpPr>
        <p:spPr>
          <a:xfrm flipV="1">
            <a:off x="5410200" y="1748136"/>
            <a:ext cx="2133600" cy="44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>
            <a:off x="5410200" y="2362200"/>
            <a:ext cx="2133600" cy="4465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>
            <a:off x="5410200" y="2819400"/>
            <a:ext cx="21336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>
            <a:off x="7543800" y="12954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>
          <a:xfrm flipV="1">
            <a:off x="7543800" y="12954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/>
          <p:nvPr/>
        </p:nvCxnSpPr>
        <p:spPr>
          <a:xfrm>
            <a:off x="7543800" y="2362200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/>
          <p:nvPr/>
        </p:nvCxnSpPr>
        <p:spPr>
          <a:xfrm flipV="1">
            <a:off x="7543800" y="2588568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 flipV="1">
            <a:off x="6477000" y="3655368"/>
            <a:ext cx="1143000" cy="4464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/>
          <p:nvPr/>
        </p:nvCxnSpPr>
        <p:spPr>
          <a:xfrm flipV="1">
            <a:off x="6553200" y="2886668"/>
            <a:ext cx="10668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 flipV="1">
            <a:off x="6553200" y="3334936"/>
            <a:ext cx="10668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 flipV="1">
            <a:off x="6553200" y="3944536"/>
            <a:ext cx="10668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/>
          <p:nvPr/>
        </p:nvCxnSpPr>
        <p:spPr>
          <a:xfrm flipV="1">
            <a:off x="6553200" y="4401736"/>
            <a:ext cx="10668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/>
          <p:nvPr/>
        </p:nvCxnSpPr>
        <p:spPr>
          <a:xfrm>
            <a:off x="2133600" y="4724400"/>
            <a:ext cx="0" cy="68580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6" name="Straight Connector 115"/>
          <p:cNvCxnSpPr/>
          <p:nvPr/>
        </p:nvCxnSpPr>
        <p:spPr>
          <a:xfrm>
            <a:off x="4419600" y="4724400"/>
            <a:ext cx="0" cy="68580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/>
          <p:nvPr/>
        </p:nvCxnSpPr>
        <p:spPr>
          <a:xfrm>
            <a:off x="2133600" y="5181600"/>
            <a:ext cx="2286000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4" name="TextBox 123"/>
          <p:cNvSpPr txBox="1"/>
          <p:nvPr/>
        </p:nvSpPr>
        <p:spPr>
          <a:xfrm>
            <a:off x="1905000" y="5410200"/>
            <a:ext cx="2819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4 fired transitions</a:t>
            </a:r>
            <a:endParaRPr lang="en-US" sz="2400" dirty="0"/>
          </a:p>
        </p:txBody>
      </p:sp>
      <p:cxnSp>
        <p:nvCxnSpPr>
          <p:cNvPr id="125" name="Straight Connector 124"/>
          <p:cNvCxnSpPr/>
          <p:nvPr/>
        </p:nvCxnSpPr>
        <p:spPr>
          <a:xfrm flipV="1">
            <a:off x="4419600" y="1066800"/>
            <a:ext cx="0" cy="3657600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/>
          <p:nvPr/>
        </p:nvCxnSpPr>
        <p:spPr>
          <a:xfrm flipV="1">
            <a:off x="2133600" y="1066800"/>
            <a:ext cx="0" cy="3657600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73463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Temporal Workload in Model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7620000" y="1219200"/>
            <a:ext cx="0" cy="365760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6477000" y="3966865"/>
            <a:ext cx="11430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HELLO</a:t>
            </a:r>
            <a:endParaRPr lang="en-US" sz="2400" dirty="0"/>
          </a:p>
        </p:txBody>
      </p:sp>
      <p:sp>
        <p:nvSpPr>
          <p:cNvPr id="6" name="Rectangle 5"/>
          <p:cNvSpPr/>
          <p:nvPr/>
        </p:nvSpPr>
        <p:spPr>
          <a:xfrm>
            <a:off x="6477000" y="2900065"/>
            <a:ext cx="11430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7" name="Rectangle 6"/>
          <p:cNvSpPr/>
          <p:nvPr/>
        </p:nvSpPr>
        <p:spPr>
          <a:xfrm>
            <a:off x="5334000" y="2366665"/>
            <a:ext cx="2286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HELLO</a:t>
            </a:r>
            <a:endParaRPr lang="en-US" sz="2400" dirty="0"/>
          </a:p>
        </p:txBody>
      </p:sp>
      <p:sp>
        <p:nvSpPr>
          <p:cNvPr id="8" name="Rectangle 7"/>
          <p:cNvSpPr/>
          <p:nvPr/>
        </p:nvSpPr>
        <p:spPr>
          <a:xfrm>
            <a:off x="5334000" y="1299865"/>
            <a:ext cx="2286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SPEAK</a:t>
            </a:r>
            <a:endParaRPr lang="en-US" sz="2400" dirty="0"/>
          </a:p>
        </p:txBody>
      </p:sp>
      <p:sp>
        <p:nvSpPr>
          <p:cNvPr id="9" name="Rectangle 8"/>
          <p:cNvSpPr/>
          <p:nvPr/>
        </p:nvSpPr>
        <p:spPr>
          <a:xfrm>
            <a:off x="4191000" y="2895600"/>
            <a:ext cx="4572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0" name="Rectangle 9"/>
          <p:cNvSpPr/>
          <p:nvPr/>
        </p:nvSpPr>
        <p:spPr>
          <a:xfrm>
            <a:off x="3048000" y="1295400"/>
            <a:ext cx="4572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1" name="Rectangle 10"/>
          <p:cNvSpPr/>
          <p:nvPr/>
        </p:nvSpPr>
        <p:spPr>
          <a:xfrm>
            <a:off x="1905000" y="2900065"/>
            <a:ext cx="22860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12" name="Rectangle 11"/>
          <p:cNvSpPr/>
          <p:nvPr/>
        </p:nvSpPr>
        <p:spPr>
          <a:xfrm>
            <a:off x="1905000" y="1295400"/>
            <a:ext cx="1143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13" name="Rectangle 12"/>
          <p:cNvSpPr/>
          <p:nvPr/>
        </p:nvSpPr>
        <p:spPr>
          <a:xfrm>
            <a:off x="3505200" y="1299866"/>
            <a:ext cx="1828800" cy="4527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1905000" y="4572000"/>
            <a:ext cx="59436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1905000" y="1295400"/>
            <a:ext cx="0" cy="3276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81000" y="33483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Alice</a:t>
            </a:r>
            <a:endParaRPr lang="en-US" sz="2400" dirty="0"/>
          </a:p>
        </p:txBody>
      </p:sp>
      <p:sp>
        <p:nvSpPr>
          <p:cNvPr id="17" name="TextBox 16"/>
          <p:cNvSpPr txBox="1"/>
          <p:nvPr/>
        </p:nvSpPr>
        <p:spPr>
          <a:xfrm>
            <a:off x="457200" y="17481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Bob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1262655" y="38817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19" name="TextBox 18"/>
          <p:cNvSpPr txBox="1"/>
          <p:nvPr/>
        </p:nvSpPr>
        <p:spPr>
          <a:xfrm>
            <a:off x="1262655" y="33528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20" name="TextBox 19"/>
          <p:cNvSpPr txBox="1"/>
          <p:nvPr/>
        </p:nvSpPr>
        <p:spPr>
          <a:xfrm>
            <a:off x="1295400" y="28956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sp>
        <p:nvSpPr>
          <p:cNvPr id="21" name="TextBox 20"/>
          <p:cNvSpPr txBox="1"/>
          <p:nvPr/>
        </p:nvSpPr>
        <p:spPr>
          <a:xfrm>
            <a:off x="1273365" y="22815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22" name="TextBox 21"/>
          <p:cNvSpPr txBox="1"/>
          <p:nvPr/>
        </p:nvSpPr>
        <p:spPr>
          <a:xfrm>
            <a:off x="1273365" y="17526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23" name="TextBox 22"/>
          <p:cNvSpPr txBox="1"/>
          <p:nvPr/>
        </p:nvSpPr>
        <p:spPr>
          <a:xfrm>
            <a:off x="1306110" y="12954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cxnSp>
        <p:nvCxnSpPr>
          <p:cNvPr id="24" name="Straight Connector 23"/>
          <p:cNvCxnSpPr/>
          <p:nvPr/>
        </p:nvCxnSpPr>
        <p:spPr>
          <a:xfrm>
            <a:off x="6477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6705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6934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7162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7391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7620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3429000" y="12998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V="1">
            <a:off x="3429000" y="12998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5257800" y="12954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5257800" y="12954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4648200" y="2900065"/>
            <a:ext cx="18288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4572000" y="28956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V="1">
            <a:off x="4572000" y="28956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V="1">
            <a:off x="1981200" y="1295400"/>
            <a:ext cx="14478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1981200" y="1743669"/>
            <a:ext cx="1447800" cy="4465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V="1">
            <a:off x="3581400" y="1743669"/>
            <a:ext cx="1752600" cy="44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3581400" y="1304332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V="1">
            <a:off x="1981200" y="2886668"/>
            <a:ext cx="2133600" cy="2679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V="1">
            <a:off x="1981200" y="3343868"/>
            <a:ext cx="21336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V="1">
            <a:off x="4724400" y="3357265"/>
            <a:ext cx="1676400" cy="44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V="1">
            <a:off x="4724400" y="2886668"/>
            <a:ext cx="16764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3505200" y="1833265"/>
            <a:ext cx="18288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46" name="Straight Connector 45"/>
          <p:cNvCxnSpPr>
            <a:endCxn id="45" idx="1"/>
          </p:cNvCxnSpPr>
          <p:nvPr/>
        </p:nvCxnSpPr>
        <p:spPr>
          <a:xfrm>
            <a:off x="1905000" y="2057400"/>
            <a:ext cx="16002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3581400" y="1837733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V="1">
            <a:off x="3581400" y="2281535"/>
            <a:ext cx="1676400" cy="446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endCxn id="45" idx="1"/>
          </p:cNvCxnSpPr>
          <p:nvPr/>
        </p:nvCxnSpPr>
        <p:spPr>
          <a:xfrm flipH="1" flipV="1">
            <a:off x="3505200" y="2059633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45" idx="1"/>
          </p:cNvCxnSpPr>
          <p:nvPr/>
        </p:nvCxnSpPr>
        <p:spPr>
          <a:xfrm flipV="1">
            <a:off x="3505200" y="18332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 flipV="1">
            <a:off x="1905000" y="15262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V="1">
            <a:off x="1905000" y="12998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H="1" flipV="1">
            <a:off x="1905000" y="31264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V="1">
            <a:off x="1905000" y="29000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5257800" y="18332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V="1">
            <a:off x="5257800" y="20596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H="1" flipV="1">
            <a:off x="5334000" y="2588568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V="1">
            <a:off x="5334000" y="2362200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1905000" y="2590800"/>
            <a:ext cx="34290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Rectangle 59"/>
          <p:cNvSpPr/>
          <p:nvPr/>
        </p:nvSpPr>
        <p:spPr>
          <a:xfrm>
            <a:off x="4648200" y="3429000"/>
            <a:ext cx="18288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61" name="Straight Connector 60"/>
          <p:cNvCxnSpPr/>
          <p:nvPr/>
        </p:nvCxnSpPr>
        <p:spPr>
          <a:xfrm>
            <a:off x="5105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5334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5562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5791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6019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6248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3733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>
            <a:off x="3962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4191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4419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>
            <a:off x="4648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4876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2362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2590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>
            <a:off x="2819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>
            <a:off x="3048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3276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3505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1905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2133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1905000" y="4191000"/>
            <a:ext cx="45720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 flipH="1" flipV="1">
            <a:off x="4648200" y="36598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 flipV="1">
            <a:off x="4648200" y="34334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>
            <a:endCxn id="60" idx="1"/>
          </p:cNvCxnSpPr>
          <p:nvPr/>
        </p:nvCxnSpPr>
        <p:spPr>
          <a:xfrm flipV="1">
            <a:off x="1905000" y="3655368"/>
            <a:ext cx="2743200" cy="2232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4724400" y="3446864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>
            <a:off x="4724400" y="3886200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>
            <a:off x="2971800" y="12998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 flipV="1">
            <a:off x="2971800" y="12998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>
            <a:off x="4267200" y="28956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>
            <a:off x="4267200" y="33528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>
            <a:off x="4114800" y="28956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 flipV="1">
            <a:off x="4114800" y="28956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>
            <a:off x="6400800" y="34334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 flipV="1">
            <a:off x="6400800" y="36598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>
            <a:off x="6400800" y="28956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 flipV="1">
            <a:off x="6400800" y="28956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 flipH="1" flipV="1">
            <a:off x="6477000" y="41932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 flipV="1">
            <a:off x="6477000" y="39668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/>
          <p:nvPr/>
        </p:nvCxnSpPr>
        <p:spPr>
          <a:xfrm>
            <a:off x="5334000" y="2057400"/>
            <a:ext cx="22860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>
            <a:off x="5410200" y="1295400"/>
            <a:ext cx="21336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/>
          <p:nvPr/>
        </p:nvCxnSpPr>
        <p:spPr>
          <a:xfrm flipV="1">
            <a:off x="5410200" y="1748136"/>
            <a:ext cx="2133600" cy="44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>
            <a:off x="5410200" y="2362200"/>
            <a:ext cx="2133600" cy="4465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>
            <a:off x="5410200" y="2819400"/>
            <a:ext cx="21336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>
            <a:off x="7543800" y="12954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>
          <a:xfrm flipV="1">
            <a:off x="7543800" y="12954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/>
          <p:nvPr/>
        </p:nvCxnSpPr>
        <p:spPr>
          <a:xfrm>
            <a:off x="7543800" y="2362200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/>
          <p:nvPr/>
        </p:nvCxnSpPr>
        <p:spPr>
          <a:xfrm flipV="1">
            <a:off x="7543800" y="2588568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 flipV="1">
            <a:off x="6477000" y="3655368"/>
            <a:ext cx="1143000" cy="4464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/>
          <p:nvPr/>
        </p:nvCxnSpPr>
        <p:spPr>
          <a:xfrm flipV="1">
            <a:off x="6553200" y="2886668"/>
            <a:ext cx="10668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 flipV="1">
            <a:off x="6553200" y="3334936"/>
            <a:ext cx="10668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 flipV="1">
            <a:off x="6553200" y="3944536"/>
            <a:ext cx="10668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/>
          <p:nvPr/>
        </p:nvCxnSpPr>
        <p:spPr>
          <a:xfrm flipV="1">
            <a:off x="6553200" y="4401736"/>
            <a:ext cx="10668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/>
          <p:nvPr/>
        </p:nvCxnSpPr>
        <p:spPr>
          <a:xfrm>
            <a:off x="2362200" y="4724400"/>
            <a:ext cx="0" cy="68580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6" name="Straight Connector 115"/>
          <p:cNvCxnSpPr/>
          <p:nvPr/>
        </p:nvCxnSpPr>
        <p:spPr>
          <a:xfrm>
            <a:off x="4648200" y="4724400"/>
            <a:ext cx="0" cy="68580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/>
          <p:nvPr/>
        </p:nvCxnSpPr>
        <p:spPr>
          <a:xfrm>
            <a:off x="2362200" y="5181600"/>
            <a:ext cx="2286000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4" name="TextBox 123"/>
          <p:cNvSpPr txBox="1"/>
          <p:nvPr/>
        </p:nvSpPr>
        <p:spPr>
          <a:xfrm>
            <a:off x="2133600" y="5410200"/>
            <a:ext cx="2819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4 fired transitions</a:t>
            </a:r>
            <a:endParaRPr lang="en-US" sz="2400" dirty="0"/>
          </a:p>
        </p:txBody>
      </p:sp>
      <p:cxnSp>
        <p:nvCxnSpPr>
          <p:cNvPr id="117" name="Straight Connector 116"/>
          <p:cNvCxnSpPr/>
          <p:nvPr/>
        </p:nvCxnSpPr>
        <p:spPr>
          <a:xfrm flipV="1">
            <a:off x="4648200" y="1066800"/>
            <a:ext cx="0" cy="3657600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/>
          <p:cNvCxnSpPr/>
          <p:nvPr/>
        </p:nvCxnSpPr>
        <p:spPr>
          <a:xfrm flipV="1">
            <a:off x="2362200" y="1066800"/>
            <a:ext cx="0" cy="3657600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52056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Temporal Workload in Model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7620000" y="1219200"/>
            <a:ext cx="0" cy="365760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6477000" y="3966865"/>
            <a:ext cx="11430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HELLO</a:t>
            </a:r>
            <a:endParaRPr lang="en-US" sz="2400" dirty="0"/>
          </a:p>
        </p:txBody>
      </p:sp>
      <p:sp>
        <p:nvSpPr>
          <p:cNvPr id="6" name="Rectangle 5"/>
          <p:cNvSpPr/>
          <p:nvPr/>
        </p:nvSpPr>
        <p:spPr>
          <a:xfrm>
            <a:off x="6477000" y="2900065"/>
            <a:ext cx="11430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7" name="Rectangle 6"/>
          <p:cNvSpPr/>
          <p:nvPr/>
        </p:nvSpPr>
        <p:spPr>
          <a:xfrm>
            <a:off x="5334000" y="2366665"/>
            <a:ext cx="2286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HELLO</a:t>
            </a:r>
            <a:endParaRPr lang="en-US" sz="2400" dirty="0"/>
          </a:p>
        </p:txBody>
      </p:sp>
      <p:sp>
        <p:nvSpPr>
          <p:cNvPr id="8" name="Rectangle 7"/>
          <p:cNvSpPr/>
          <p:nvPr/>
        </p:nvSpPr>
        <p:spPr>
          <a:xfrm>
            <a:off x="5334000" y="1299865"/>
            <a:ext cx="2286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SPEAK</a:t>
            </a:r>
            <a:endParaRPr lang="en-US" sz="2400" dirty="0"/>
          </a:p>
        </p:txBody>
      </p:sp>
      <p:sp>
        <p:nvSpPr>
          <p:cNvPr id="9" name="Rectangle 8"/>
          <p:cNvSpPr/>
          <p:nvPr/>
        </p:nvSpPr>
        <p:spPr>
          <a:xfrm>
            <a:off x="4191000" y="2895600"/>
            <a:ext cx="4572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0" name="Rectangle 9"/>
          <p:cNvSpPr/>
          <p:nvPr/>
        </p:nvSpPr>
        <p:spPr>
          <a:xfrm>
            <a:off x="3048000" y="1295400"/>
            <a:ext cx="4572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1" name="Rectangle 10"/>
          <p:cNvSpPr/>
          <p:nvPr/>
        </p:nvSpPr>
        <p:spPr>
          <a:xfrm>
            <a:off x="1905000" y="2900065"/>
            <a:ext cx="22860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12" name="Rectangle 11"/>
          <p:cNvSpPr/>
          <p:nvPr/>
        </p:nvSpPr>
        <p:spPr>
          <a:xfrm>
            <a:off x="1905000" y="1295400"/>
            <a:ext cx="1143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13" name="Rectangle 12"/>
          <p:cNvSpPr/>
          <p:nvPr/>
        </p:nvSpPr>
        <p:spPr>
          <a:xfrm>
            <a:off x="3505200" y="1299866"/>
            <a:ext cx="1828800" cy="4527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1905000" y="4572000"/>
            <a:ext cx="59436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1905000" y="1295400"/>
            <a:ext cx="0" cy="3276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81000" y="33483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Alice</a:t>
            </a:r>
            <a:endParaRPr lang="en-US" sz="2400" dirty="0"/>
          </a:p>
        </p:txBody>
      </p:sp>
      <p:sp>
        <p:nvSpPr>
          <p:cNvPr id="17" name="TextBox 16"/>
          <p:cNvSpPr txBox="1"/>
          <p:nvPr/>
        </p:nvSpPr>
        <p:spPr>
          <a:xfrm>
            <a:off x="457200" y="17481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Bob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1262655" y="38817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19" name="TextBox 18"/>
          <p:cNvSpPr txBox="1"/>
          <p:nvPr/>
        </p:nvSpPr>
        <p:spPr>
          <a:xfrm>
            <a:off x="1262655" y="33528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20" name="TextBox 19"/>
          <p:cNvSpPr txBox="1"/>
          <p:nvPr/>
        </p:nvSpPr>
        <p:spPr>
          <a:xfrm>
            <a:off x="1295400" y="28956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sp>
        <p:nvSpPr>
          <p:cNvPr id="21" name="TextBox 20"/>
          <p:cNvSpPr txBox="1"/>
          <p:nvPr/>
        </p:nvSpPr>
        <p:spPr>
          <a:xfrm>
            <a:off x="1273365" y="22815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22" name="TextBox 21"/>
          <p:cNvSpPr txBox="1"/>
          <p:nvPr/>
        </p:nvSpPr>
        <p:spPr>
          <a:xfrm>
            <a:off x="1273365" y="17526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23" name="TextBox 22"/>
          <p:cNvSpPr txBox="1"/>
          <p:nvPr/>
        </p:nvSpPr>
        <p:spPr>
          <a:xfrm>
            <a:off x="1306110" y="12954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cxnSp>
        <p:nvCxnSpPr>
          <p:cNvPr id="24" name="Straight Connector 23"/>
          <p:cNvCxnSpPr/>
          <p:nvPr/>
        </p:nvCxnSpPr>
        <p:spPr>
          <a:xfrm>
            <a:off x="6477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6705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6934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7162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7391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7620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3429000" y="12998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V="1">
            <a:off x="3429000" y="12998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5257800" y="12954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5257800" y="12954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4648200" y="2900065"/>
            <a:ext cx="18288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4572000" y="28956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V="1">
            <a:off x="4572000" y="28956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V="1">
            <a:off x="1981200" y="1295400"/>
            <a:ext cx="14478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1981200" y="1743669"/>
            <a:ext cx="1447800" cy="4465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V="1">
            <a:off x="3581400" y="1743669"/>
            <a:ext cx="1752600" cy="44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3581400" y="1304332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V="1">
            <a:off x="1981200" y="2886668"/>
            <a:ext cx="2133600" cy="2679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V="1">
            <a:off x="1981200" y="3343868"/>
            <a:ext cx="21336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V="1">
            <a:off x="4724400" y="3357265"/>
            <a:ext cx="1676400" cy="44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V="1">
            <a:off x="4724400" y="2886668"/>
            <a:ext cx="16764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3505200" y="1833265"/>
            <a:ext cx="18288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46" name="Straight Connector 45"/>
          <p:cNvCxnSpPr>
            <a:endCxn id="45" idx="1"/>
          </p:cNvCxnSpPr>
          <p:nvPr/>
        </p:nvCxnSpPr>
        <p:spPr>
          <a:xfrm>
            <a:off x="1905000" y="2057400"/>
            <a:ext cx="16002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3581400" y="1837733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V="1">
            <a:off x="3581400" y="2281535"/>
            <a:ext cx="1676400" cy="446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endCxn id="45" idx="1"/>
          </p:cNvCxnSpPr>
          <p:nvPr/>
        </p:nvCxnSpPr>
        <p:spPr>
          <a:xfrm flipH="1" flipV="1">
            <a:off x="3505200" y="2059633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45" idx="1"/>
          </p:cNvCxnSpPr>
          <p:nvPr/>
        </p:nvCxnSpPr>
        <p:spPr>
          <a:xfrm flipV="1">
            <a:off x="3505200" y="18332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 flipV="1">
            <a:off x="1905000" y="15262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V="1">
            <a:off x="1905000" y="12998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H="1" flipV="1">
            <a:off x="1905000" y="31264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V="1">
            <a:off x="1905000" y="29000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5257800" y="18332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V="1">
            <a:off x="5257800" y="20596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H="1" flipV="1">
            <a:off x="5334000" y="2588568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V="1">
            <a:off x="5334000" y="2362200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1905000" y="2590800"/>
            <a:ext cx="34290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Rectangle 59"/>
          <p:cNvSpPr/>
          <p:nvPr/>
        </p:nvSpPr>
        <p:spPr>
          <a:xfrm>
            <a:off x="4648200" y="3429000"/>
            <a:ext cx="18288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61" name="Straight Connector 60"/>
          <p:cNvCxnSpPr/>
          <p:nvPr/>
        </p:nvCxnSpPr>
        <p:spPr>
          <a:xfrm>
            <a:off x="5105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5334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5562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5791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6019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6248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3733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>
            <a:off x="3962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4191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4419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>
            <a:off x="4648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4876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2362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2590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>
            <a:off x="2819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>
            <a:off x="3048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3276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3505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1905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2133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1905000" y="4191000"/>
            <a:ext cx="45720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 flipH="1" flipV="1">
            <a:off x="4648200" y="36598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 flipV="1">
            <a:off x="4648200" y="34334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>
            <a:endCxn id="60" idx="1"/>
          </p:cNvCxnSpPr>
          <p:nvPr/>
        </p:nvCxnSpPr>
        <p:spPr>
          <a:xfrm flipV="1">
            <a:off x="1905000" y="3655368"/>
            <a:ext cx="2743200" cy="2232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4724400" y="3446864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>
            <a:off x="4724400" y="3886200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>
            <a:off x="2971800" y="12998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 flipV="1">
            <a:off x="2971800" y="12998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>
            <a:off x="4267200" y="28956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>
            <a:off x="4267200" y="33528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>
            <a:off x="4114800" y="28956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 flipV="1">
            <a:off x="4114800" y="28956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>
            <a:off x="6400800" y="34334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 flipV="1">
            <a:off x="6400800" y="36598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>
            <a:off x="6400800" y="28956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 flipV="1">
            <a:off x="6400800" y="28956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 flipH="1" flipV="1">
            <a:off x="6477000" y="41932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 flipV="1">
            <a:off x="6477000" y="39668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/>
          <p:nvPr/>
        </p:nvCxnSpPr>
        <p:spPr>
          <a:xfrm>
            <a:off x="5334000" y="2057400"/>
            <a:ext cx="22860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>
            <a:off x="5410200" y="1295400"/>
            <a:ext cx="21336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/>
          <p:nvPr/>
        </p:nvCxnSpPr>
        <p:spPr>
          <a:xfrm flipV="1">
            <a:off x="5410200" y="1748136"/>
            <a:ext cx="2133600" cy="44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>
            <a:off x="5410200" y="2362200"/>
            <a:ext cx="2133600" cy="4465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>
            <a:off x="5410200" y="2819400"/>
            <a:ext cx="21336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>
            <a:off x="7543800" y="12954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>
          <a:xfrm flipV="1">
            <a:off x="7543800" y="12954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/>
          <p:nvPr/>
        </p:nvCxnSpPr>
        <p:spPr>
          <a:xfrm>
            <a:off x="7543800" y="2362200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/>
          <p:nvPr/>
        </p:nvCxnSpPr>
        <p:spPr>
          <a:xfrm flipV="1">
            <a:off x="7543800" y="2588568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 flipV="1">
            <a:off x="6477000" y="3655368"/>
            <a:ext cx="1143000" cy="4464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/>
          <p:nvPr/>
        </p:nvCxnSpPr>
        <p:spPr>
          <a:xfrm flipV="1">
            <a:off x="6553200" y="2886668"/>
            <a:ext cx="10668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 flipV="1">
            <a:off x="6553200" y="3334936"/>
            <a:ext cx="10668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 flipV="1">
            <a:off x="6553200" y="3944536"/>
            <a:ext cx="10668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/>
          <p:nvPr/>
        </p:nvCxnSpPr>
        <p:spPr>
          <a:xfrm flipV="1">
            <a:off x="6553200" y="4401736"/>
            <a:ext cx="10668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/>
          <p:nvPr/>
        </p:nvCxnSpPr>
        <p:spPr>
          <a:xfrm>
            <a:off x="2590800" y="4724400"/>
            <a:ext cx="0" cy="68580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6" name="Straight Connector 115"/>
          <p:cNvCxnSpPr/>
          <p:nvPr/>
        </p:nvCxnSpPr>
        <p:spPr>
          <a:xfrm>
            <a:off x="4876800" y="4724400"/>
            <a:ext cx="0" cy="68580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/>
          <p:nvPr/>
        </p:nvCxnSpPr>
        <p:spPr>
          <a:xfrm>
            <a:off x="2590800" y="5181600"/>
            <a:ext cx="2286000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4" name="TextBox 123"/>
          <p:cNvSpPr txBox="1"/>
          <p:nvPr/>
        </p:nvSpPr>
        <p:spPr>
          <a:xfrm>
            <a:off x="2362200" y="5410200"/>
            <a:ext cx="2819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6 fired transitions</a:t>
            </a:r>
            <a:endParaRPr lang="en-US" sz="2400" dirty="0"/>
          </a:p>
        </p:txBody>
      </p:sp>
      <p:cxnSp>
        <p:nvCxnSpPr>
          <p:cNvPr id="117" name="Straight Connector 116"/>
          <p:cNvCxnSpPr/>
          <p:nvPr/>
        </p:nvCxnSpPr>
        <p:spPr>
          <a:xfrm flipV="1">
            <a:off x="4876800" y="1066800"/>
            <a:ext cx="0" cy="3657600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/>
          <p:cNvCxnSpPr/>
          <p:nvPr/>
        </p:nvCxnSpPr>
        <p:spPr>
          <a:xfrm flipV="1">
            <a:off x="2590800" y="1066800"/>
            <a:ext cx="0" cy="3657600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40565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Temporal Workload in Model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7620000" y="1219200"/>
            <a:ext cx="0" cy="365760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6477000" y="3966865"/>
            <a:ext cx="11430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HELLO</a:t>
            </a:r>
            <a:endParaRPr lang="en-US" sz="2400" dirty="0"/>
          </a:p>
        </p:txBody>
      </p:sp>
      <p:sp>
        <p:nvSpPr>
          <p:cNvPr id="6" name="Rectangle 5"/>
          <p:cNvSpPr/>
          <p:nvPr/>
        </p:nvSpPr>
        <p:spPr>
          <a:xfrm>
            <a:off x="6477000" y="2900065"/>
            <a:ext cx="11430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7" name="Rectangle 6"/>
          <p:cNvSpPr/>
          <p:nvPr/>
        </p:nvSpPr>
        <p:spPr>
          <a:xfrm>
            <a:off x="5334000" y="2366665"/>
            <a:ext cx="2286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HELLO</a:t>
            </a:r>
            <a:endParaRPr lang="en-US" sz="2400" dirty="0"/>
          </a:p>
        </p:txBody>
      </p:sp>
      <p:sp>
        <p:nvSpPr>
          <p:cNvPr id="8" name="Rectangle 7"/>
          <p:cNvSpPr/>
          <p:nvPr/>
        </p:nvSpPr>
        <p:spPr>
          <a:xfrm>
            <a:off x="5334000" y="1299865"/>
            <a:ext cx="2286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SPEAK</a:t>
            </a:r>
            <a:endParaRPr lang="en-US" sz="2400" dirty="0"/>
          </a:p>
        </p:txBody>
      </p:sp>
      <p:sp>
        <p:nvSpPr>
          <p:cNvPr id="9" name="Rectangle 8"/>
          <p:cNvSpPr/>
          <p:nvPr/>
        </p:nvSpPr>
        <p:spPr>
          <a:xfrm>
            <a:off x="4191000" y="2895600"/>
            <a:ext cx="4572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0" name="Rectangle 9"/>
          <p:cNvSpPr/>
          <p:nvPr/>
        </p:nvSpPr>
        <p:spPr>
          <a:xfrm>
            <a:off x="3048000" y="1295400"/>
            <a:ext cx="4572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1" name="Rectangle 10"/>
          <p:cNvSpPr/>
          <p:nvPr/>
        </p:nvSpPr>
        <p:spPr>
          <a:xfrm>
            <a:off x="1905000" y="2900065"/>
            <a:ext cx="22860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12" name="Rectangle 11"/>
          <p:cNvSpPr/>
          <p:nvPr/>
        </p:nvSpPr>
        <p:spPr>
          <a:xfrm>
            <a:off x="1905000" y="1295400"/>
            <a:ext cx="1143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13" name="Rectangle 12"/>
          <p:cNvSpPr/>
          <p:nvPr/>
        </p:nvSpPr>
        <p:spPr>
          <a:xfrm>
            <a:off x="3505200" y="1299866"/>
            <a:ext cx="1828800" cy="4527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1905000" y="4572000"/>
            <a:ext cx="59436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1905000" y="1295400"/>
            <a:ext cx="0" cy="3276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81000" y="33483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Alice</a:t>
            </a:r>
            <a:endParaRPr lang="en-US" sz="2400" dirty="0"/>
          </a:p>
        </p:txBody>
      </p:sp>
      <p:sp>
        <p:nvSpPr>
          <p:cNvPr id="17" name="TextBox 16"/>
          <p:cNvSpPr txBox="1"/>
          <p:nvPr/>
        </p:nvSpPr>
        <p:spPr>
          <a:xfrm>
            <a:off x="457200" y="17481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Bob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1262655" y="38817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19" name="TextBox 18"/>
          <p:cNvSpPr txBox="1"/>
          <p:nvPr/>
        </p:nvSpPr>
        <p:spPr>
          <a:xfrm>
            <a:off x="1262655" y="33528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20" name="TextBox 19"/>
          <p:cNvSpPr txBox="1"/>
          <p:nvPr/>
        </p:nvSpPr>
        <p:spPr>
          <a:xfrm>
            <a:off x="1295400" y="28956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sp>
        <p:nvSpPr>
          <p:cNvPr id="21" name="TextBox 20"/>
          <p:cNvSpPr txBox="1"/>
          <p:nvPr/>
        </p:nvSpPr>
        <p:spPr>
          <a:xfrm>
            <a:off x="1273365" y="22815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22" name="TextBox 21"/>
          <p:cNvSpPr txBox="1"/>
          <p:nvPr/>
        </p:nvSpPr>
        <p:spPr>
          <a:xfrm>
            <a:off x="1273365" y="17526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23" name="TextBox 22"/>
          <p:cNvSpPr txBox="1"/>
          <p:nvPr/>
        </p:nvSpPr>
        <p:spPr>
          <a:xfrm>
            <a:off x="1306110" y="12954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cxnSp>
        <p:nvCxnSpPr>
          <p:cNvPr id="24" name="Straight Connector 23"/>
          <p:cNvCxnSpPr/>
          <p:nvPr/>
        </p:nvCxnSpPr>
        <p:spPr>
          <a:xfrm>
            <a:off x="6477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6705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6934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7162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7391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7620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3429000" y="12998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V="1">
            <a:off x="3429000" y="12998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5257800" y="12954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5257800" y="12954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4648200" y="2900065"/>
            <a:ext cx="18288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4572000" y="28956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V="1">
            <a:off x="4572000" y="28956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V="1">
            <a:off x="1981200" y="1295400"/>
            <a:ext cx="14478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1981200" y="1743669"/>
            <a:ext cx="1447800" cy="4465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V="1">
            <a:off x="3581400" y="1743669"/>
            <a:ext cx="1752600" cy="44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3581400" y="1304332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V="1">
            <a:off x="1981200" y="2886668"/>
            <a:ext cx="2133600" cy="2679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V="1">
            <a:off x="1981200" y="3343868"/>
            <a:ext cx="21336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V="1">
            <a:off x="4724400" y="3357265"/>
            <a:ext cx="1676400" cy="44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V="1">
            <a:off x="4724400" y="2886668"/>
            <a:ext cx="16764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3505200" y="1833265"/>
            <a:ext cx="18288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46" name="Straight Connector 45"/>
          <p:cNvCxnSpPr>
            <a:endCxn id="45" idx="1"/>
          </p:cNvCxnSpPr>
          <p:nvPr/>
        </p:nvCxnSpPr>
        <p:spPr>
          <a:xfrm>
            <a:off x="1905000" y="2057400"/>
            <a:ext cx="16002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3581400" y="1837733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V="1">
            <a:off x="3581400" y="2281535"/>
            <a:ext cx="1676400" cy="446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endCxn id="45" idx="1"/>
          </p:cNvCxnSpPr>
          <p:nvPr/>
        </p:nvCxnSpPr>
        <p:spPr>
          <a:xfrm flipH="1" flipV="1">
            <a:off x="3505200" y="2059633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45" idx="1"/>
          </p:cNvCxnSpPr>
          <p:nvPr/>
        </p:nvCxnSpPr>
        <p:spPr>
          <a:xfrm flipV="1">
            <a:off x="3505200" y="18332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 flipV="1">
            <a:off x="1905000" y="15262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V="1">
            <a:off x="1905000" y="12998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H="1" flipV="1">
            <a:off x="1905000" y="31264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V="1">
            <a:off x="1905000" y="29000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5257800" y="18332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V="1">
            <a:off x="5257800" y="20596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H="1" flipV="1">
            <a:off x="5334000" y="2588568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V="1">
            <a:off x="5334000" y="2362200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1905000" y="2590800"/>
            <a:ext cx="34290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Rectangle 59"/>
          <p:cNvSpPr/>
          <p:nvPr/>
        </p:nvSpPr>
        <p:spPr>
          <a:xfrm>
            <a:off x="4648200" y="3429000"/>
            <a:ext cx="18288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61" name="Straight Connector 60"/>
          <p:cNvCxnSpPr/>
          <p:nvPr/>
        </p:nvCxnSpPr>
        <p:spPr>
          <a:xfrm>
            <a:off x="5105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5334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5562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5791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6019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6248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3733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>
            <a:off x="3962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4191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4419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>
            <a:off x="4648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4876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2362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2590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>
            <a:off x="2819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>
            <a:off x="3048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3276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3505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1905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2133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1905000" y="4191000"/>
            <a:ext cx="45720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 flipH="1" flipV="1">
            <a:off x="4648200" y="36598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 flipV="1">
            <a:off x="4648200" y="34334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>
            <a:endCxn id="60" idx="1"/>
          </p:cNvCxnSpPr>
          <p:nvPr/>
        </p:nvCxnSpPr>
        <p:spPr>
          <a:xfrm flipV="1">
            <a:off x="1905000" y="3655368"/>
            <a:ext cx="2743200" cy="2232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4724400" y="3446864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>
            <a:off x="4724400" y="3886200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>
            <a:off x="2971800" y="12998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 flipV="1">
            <a:off x="2971800" y="12998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>
            <a:off x="4267200" y="28956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>
            <a:off x="4267200" y="33528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>
            <a:off x="4114800" y="28956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 flipV="1">
            <a:off x="4114800" y="28956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>
            <a:off x="6400800" y="34334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 flipV="1">
            <a:off x="6400800" y="36598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>
            <a:off x="6400800" y="28956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 flipV="1">
            <a:off x="6400800" y="28956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 flipH="1" flipV="1">
            <a:off x="6477000" y="41932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 flipV="1">
            <a:off x="6477000" y="39668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/>
          <p:nvPr/>
        </p:nvCxnSpPr>
        <p:spPr>
          <a:xfrm>
            <a:off x="5334000" y="2057400"/>
            <a:ext cx="22860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>
            <a:off x="5410200" y="1295400"/>
            <a:ext cx="21336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/>
          <p:nvPr/>
        </p:nvCxnSpPr>
        <p:spPr>
          <a:xfrm flipV="1">
            <a:off x="5410200" y="1748136"/>
            <a:ext cx="2133600" cy="44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>
            <a:off x="5410200" y="2362200"/>
            <a:ext cx="2133600" cy="4465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>
            <a:off x="5410200" y="2819400"/>
            <a:ext cx="21336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>
            <a:off x="7543800" y="12954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>
          <a:xfrm flipV="1">
            <a:off x="7543800" y="12954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/>
          <p:nvPr/>
        </p:nvCxnSpPr>
        <p:spPr>
          <a:xfrm>
            <a:off x="7543800" y="2362200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/>
          <p:nvPr/>
        </p:nvCxnSpPr>
        <p:spPr>
          <a:xfrm flipV="1">
            <a:off x="7543800" y="2588568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 flipV="1">
            <a:off x="6477000" y="3655368"/>
            <a:ext cx="1143000" cy="4464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/>
          <p:nvPr/>
        </p:nvCxnSpPr>
        <p:spPr>
          <a:xfrm flipV="1">
            <a:off x="6553200" y="2886668"/>
            <a:ext cx="10668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 flipV="1">
            <a:off x="6553200" y="3334936"/>
            <a:ext cx="10668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 flipV="1">
            <a:off x="6553200" y="3944536"/>
            <a:ext cx="10668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/>
          <p:nvPr/>
        </p:nvCxnSpPr>
        <p:spPr>
          <a:xfrm flipV="1">
            <a:off x="6553200" y="4401736"/>
            <a:ext cx="10668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/>
          <p:nvPr/>
        </p:nvCxnSpPr>
        <p:spPr>
          <a:xfrm>
            <a:off x="2819400" y="4724400"/>
            <a:ext cx="0" cy="68580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6" name="Straight Connector 115"/>
          <p:cNvCxnSpPr/>
          <p:nvPr/>
        </p:nvCxnSpPr>
        <p:spPr>
          <a:xfrm>
            <a:off x="5105400" y="4724400"/>
            <a:ext cx="0" cy="68580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/>
          <p:nvPr/>
        </p:nvCxnSpPr>
        <p:spPr>
          <a:xfrm>
            <a:off x="2819400" y="5181600"/>
            <a:ext cx="2286000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4" name="TextBox 123"/>
          <p:cNvSpPr txBox="1"/>
          <p:nvPr/>
        </p:nvSpPr>
        <p:spPr>
          <a:xfrm>
            <a:off x="2590800" y="5410200"/>
            <a:ext cx="2819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6 fired transitions</a:t>
            </a:r>
            <a:endParaRPr lang="en-US" sz="2400" dirty="0"/>
          </a:p>
        </p:txBody>
      </p:sp>
      <p:cxnSp>
        <p:nvCxnSpPr>
          <p:cNvPr id="117" name="Straight Connector 116"/>
          <p:cNvCxnSpPr/>
          <p:nvPr/>
        </p:nvCxnSpPr>
        <p:spPr>
          <a:xfrm flipV="1">
            <a:off x="5105400" y="1066800"/>
            <a:ext cx="0" cy="3657600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/>
          <p:cNvCxnSpPr/>
          <p:nvPr/>
        </p:nvCxnSpPr>
        <p:spPr>
          <a:xfrm flipV="1">
            <a:off x="2819400" y="1066800"/>
            <a:ext cx="0" cy="3657600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77159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Temporal Workload in Model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7620000" y="1219200"/>
            <a:ext cx="0" cy="365760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6477000" y="3966865"/>
            <a:ext cx="11430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HELLO</a:t>
            </a:r>
            <a:endParaRPr lang="en-US" sz="2400" dirty="0"/>
          </a:p>
        </p:txBody>
      </p:sp>
      <p:sp>
        <p:nvSpPr>
          <p:cNvPr id="6" name="Rectangle 5"/>
          <p:cNvSpPr/>
          <p:nvPr/>
        </p:nvSpPr>
        <p:spPr>
          <a:xfrm>
            <a:off x="6477000" y="2900065"/>
            <a:ext cx="11430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7" name="Rectangle 6"/>
          <p:cNvSpPr/>
          <p:nvPr/>
        </p:nvSpPr>
        <p:spPr>
          <a:xfrm>
            <a:off x="5334000" y="2366665"/>
            <a:ext cx="2286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HELLO</a:t>
            </a:r>
            <a:endParaRPr lang="en-US" sz="2400" dirty="0"/>
          </a:p>
        </p:txBody>
      </p:sp>
      <p:sp>
        <p:nvSpPr>
          <p:cNvPr id="8" name="Rectangle 7"/>
          <p:cNvSpPr/>
          <p:nvPr/>
        </p:nvSpPr>
        <p:spPr>
          <a:xfrm>
            <a:off x="5334000" y="1299865"/>
            <a:ext cx="2286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SPEAK</a:t>
            </a:r>
            <a:endParaRPr lang="en-US" sz="2400" dirty="0"/>
          </a:p>
        </p:txBody>
      </p:sp>
      <p:sp>
        <p:nvSpPr>
          <p:cNvPr id="9" name="Rectangle 8"/>
          <p:cNvSpPr/>
          <p:nvPr/>
        </p:nvSpPr>
        <p:spPr>
          <a:xfrm>
            <a:off x="4191000" y="2895600"/>
            <a:ext cx="4572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0" name="Rectangle 9"/>
          <p:cNvSpPr/>
          <p:nvPr/>
        </p:nvSpPr>
        <p:spPr>
          <a:xfrm>
            <a:off x="3048000" y="1295400"/>
            <a:ext cx="4572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1" name="Rectangle 10"/>
          <p:cNvSpPr/>
          <p:nvPr/>
        </p:nvSpPr>
        <p:spPr>
          <a:xfrm>
            <a:off x="1905000" y="2900065"/>
            <a:ext cx="22860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12" name="Rectangle 11"/>
          <p:cNvSpPr/>
          <p:nvPr/>
        </p:nvSpPr>
        <p:spPr>
          <a:xfrm>
            <a:off x="1905000" y="1295400"/>
            <a:ext cx="1143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13" name="Rectangle 12"/>
          <p:cNvSpPr/>
          <p:nvPr/>
        </p:nvSpPr>
        <p:spPr>
          <a:xfrm>
            <a:off x="3505200" y="1299866"/>
            <a:ext cx="1828800" cy="4527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1905000" y="4572000"/>
            <a:ext cx="59436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1905000" y="1295400"/>
            <a:ext cx="0" cy="3276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81000" y="33483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Alice</a:t>
            </a:r>
            <a:endParaRPr lang="en-US" sz="2400" dirty="0"/>
          </a:p>
        </p:txBody>
      </p:sp>
      <p:sp>
        <p:nvSpPr>
          <p:cNvPr id="17" name="TextBox 16"/>
          <p:cNvSpPr txBox="1"/>
          <p:nvPr/>
        </p:nvSpPr>
        <p:spPr>
          <a:xfrm>
            <a:off x="457200" y="17481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Bob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1262655" y="38817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19" name="TextBox 18"/>
          <p:cNvSpPr txBox="1"/>
          <p:nvPr/>
        </p:nvSpPr>
        <p:spPr>
          <a:xfrm>
            <a:off x="1262655" y="33528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20" name="TextBox 19"/>
          <p:cNvSpPr txBox="1"/>
          <p:nvPr/>
        </p:nvSpPr>
        <p:spPr>
          <a:xfrm>
            <a:off x="1295400" y="28956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sp>
        <p:nvSpPr>
          <p:cNvPr id="21" name="TextBox 20"/>
          <p:cNvSpPr txBox="1"/>
          <p:nvPr/>
        </p:nvSpPr>
        <p:spPr>
          <a:xfrm>
            <a:off x="1273365" y="22815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22" name="TextBox 21"/>
          <p:cNvSpPr txBox="1"/>
          <p:nvPr/>
        </p:nvSpPr>
        <p:spPr>
          <a:xfrm>
            <a:off x="1273365" y="17526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23" name="TextBox 22"/>
          <p:cNvSpPr txBox="1"/>
          <p:nvPr/>
        </p:nvSpPr>
        <p:spPr>
          <a:xfrm>
            <a:off x="1306110" y="12954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cxnSp>
        <p:nvCxnSpPr>
          <p:cNvPr id="24" name="Straight Connector 23"/>
          <p:cNvCxnSpPr/>
          <p:nvPr/>
        </p:nvCxnSpPr>
        <p:spPr>
          <a:xfrm>
            <a:off x="6477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6705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6934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7162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7391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7620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3429000" y="12998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V="1">
            <a:off x="3429000" y="12998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5257800" y="12954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5257800" y="12954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4648200" y="2900065"/>
            <a:ext cx="18288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4572000" y="28956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V="1">
            <a:off x="4572000" y="28956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V="1">
            <a:off x="1981200" y="1295400"/>
            <a:ext cx="14478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1981200" y="1743669"/>
            <a:ext cx="1447800" cy="4465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V="1">
            <a:off x="3581400" y="1743669"/>
            <a:ext cx="1752600" cy="44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3581400" y="1304332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V="1">
            <a:off x="1981200" y="2886668"/>
            <a:ext cx="2133600" cy="2679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V="1">
            <a:off x="1981200" y="3343868"/>
            <a:ext cx="21336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V="1">
            <a:off x="4724400" y="3357265"/>
            <a:ext cx="1676400" cy="44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V="1">
            <a:off x="4724400" y="2886668"/>
            <a:ext cx="16764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3505200" y="1833265"/>
            <a:ext cx="18288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46" name="Straight Connector 45"/>
          <p:cNvCxnSpPr>
            <a:endCxn id="45" idx="1"/>
          </p:cNvCxnSpPr>
          <p:nvPr/>
        </p:nvCxnSpPr>
        <p:spPr>
          <a:xfrm>
            <a:off x="1905000" y="2057400"/>
            <a:ext cx="16002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3581400" y="1837733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V="1">
            <a:off x="3581400" y="2281535"/>
            <a:ext cx="1676400" cy="446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endCxn id="45" idx="1"/>
          </p:cNvCxnSpPr>
          <p:nvPr/>
        </p:nvCxnSpPr>
        <p:spPr>
          <a:xfrm flipH="1" flipV="1">
            <a:off x="3505200" y="2059633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45" idx="1"/>
          </p:cNvCxnSpPr>
          <p:nvPr/>
        </p:nvCxnSpPr>
        <p:spPr>
          <a:xfrm flipV="1">
            <a:off x="3505200" y="18332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 flipV="1">
            <a:off x="1905000" y="15262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V="1">
            <a:off x="1905000" y="12998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H="1" flipV="1">
            <a:off x="1905000" y="31264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V="1">
            <a:off x="1905000" y="29000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5257800" y="18332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V="1">
            <a:off x="5257800" y="20596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H="1" flipV="1">
            <a:off x="5334000" y="2588568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V="1">
            <a:off x="5334000" y="2362200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1905000" y="2590800"/>
            <a:ext cx="34290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Rectangle 59"/>
          <p:cNvSpPr/>
          <p:nvPr/>
        </p:nvSpPr>
        <p:spPr>
          <a:xfrm>
            <a:off x="4648200" y="3429000"/>
            <a:ext cx="18288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61" name="Straight Connector 60"/>
          <p:cNvCxnSpPr/>
          <p:nvPr/>
        </p:nvCxnSpPr>
        <p:spPr>
          <a:xfrm>
            <a:off x="5105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5334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5562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5791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6019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6248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3733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>
            <a:off x="3962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4191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4419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>
            <a:off x="4648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4876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2362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2590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>
            <a:off x="2819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>
            <a:off x="3048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3276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3505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1905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2133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1905000" y="4191000"/>
            <a:ext cx="45720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 flipH="1" flipV="1">
            <a:off x="4648200" y="36598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 flipV="1">
            <a:off x="4648200" y="34334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>
            <a:endCxn id="60" idx="1"/>
          </p:cNvCxnSpPr>
          <p:nvPr/>
        </p:nvCxnSpPr>
        <p:spPr>
          <a:xfrm flipV="1">
            <a:off x="1905000" y="3655368"/>
            <a:ext cx="2743200" cy="2232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4724400" y="3446864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>
            <a:off x="4724400" y="3886200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>
            <a:off x="2971800" y="12998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 flipV="1">
            <a:off x="2971800" y="12998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>
            <a:off x="4267200" y="28956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>
            <a:off x="4267200" y="33528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>
            <a:off x="4114800" y="28956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 flipV="1">
            <a:off x="4114800" y="28956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>
            <a:off x="6400800" y="34334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 flipV="1">
            <a:off x="6400800" y="36598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>
            <a:off x="6400800" y="28956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 flipV="1">
            <a:off x="6400800" y="28956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 flipH="1" flipV="1">
            <a:off x="6477000" y="41932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 flipV="1">
            <a:off x="6477000" y="39668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/>
          <p:nvPr/>
        </p:nvCxnSpPr>
        <p:spPr>
          <a:xfrm>
            <a:off x="5334000" y="2057400"/>
            <a:ext cx="22860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>
            <a:off x="5410200" y="1295400"/>
            <a:ext cx="21336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/>
          <p:nvPr/>
        </p:nvCxnSpPr>
        <p:spPr>
          <a:xfrm flipV="1">
            <a:off x="5410200" y="1748136"/>
            <a:ext cx="2133600" cy="44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>
            <a:off x="5410200" y="2362200"/>
            <a:ext cx="2133600" cy="4465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>
            <a:off x="5410200" y="2819400"/>
            <a:ext cx="21336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>
            <a:off x="7543800" y="12954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>
          <a:xfrm flipV="1">
            <a:off x="7543800" y="12954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/>
          <p:nvPr/>
        </p:nvCxnSpPr>
        <p:spPr>
          <a:xfrm>
            <a:off x="7543800" y="2362200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/>
          <p:nvPr/>
        </p:nvCxnSpPr>
        <p:spPr>
          <a:xfrm flipV="1">
            <a:off x="7543800" y="2588568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 flipV="1">
            <a:off x="6477000" y="3655368"/>
            <a:ext cx="1143000" cy="4464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/>
          <p:nvPr/>
        </p:nvCxnSpPr>
        <p:spPr>
          <a:xfrm flipV="1">
            <a:off x="6553200" y="2886668"/>
            <a:ext cx="10668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 flipV="1">
            <a:off x="6553200" y="3334936"/>
            <a:ext cx="10668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 flipV="1">
            <a:off x="6553200" y="3944536"/>
            <a:ext cx="10668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/>
          <p:nvPr/>
        </p:nvCxnSpPr>
        <p:spPr>
          <a:xfrm flipV="1">
            <a:off x="6553200" y="4401736"/>
            <a:ext cx="10668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/>
          <p:nvPr/>
        </p:nvCxnSpPr>
        <p:spPr>
          <a:xfrm>
            <a:off x="3048000" y="4724400"/>
            <a:ext cx="0" cy="68580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6" name="Straight Connector 115"/>
          <p:cNvCxnSpPr/>
          <p:nvPr/>
        </p:nvCxnSpPr>
        <p:spPr>
          <a:xfrm>
            <a:off x="5334000" y="4724400"/>
            <a:ext cx="0" cy="68580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/>
          <p:nvPr/>
        </p:nvCxnSpPr>
        <p:spPr>
          <a:xfrm>
            <a:off x="3048000" y="5181600"/>
            <a:ext cx="2286000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4" name="TextBox 123"/>
          <p:cNvSpPr txBox="1"/>
          <p:nvPr/>
        </p:nvSpPr>
        <p:spPr>
          <a:xfrm>
            <a:off x="2819400" y="5410200"/>
            <a:ext cx="2819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6 fired transitions</a:t>
            </a:r>
            <a:endParaRPr lang="en-US" sz="2400" dirty="0"/>
          </a:p>
        </p:txBody>
      </p:sp>
      <p:cxnSp>
        <p:nvCxnSpPr>
          <p:cNvPr id="117" name="Straight Connector 116"/>
          <p:cNvCxnSpPr/>
          <p:nvPr/>
        </p:nvCxnSpPr>
        <p:spPr>
          <a:xfrm flipV="1">
            <a:off x="5334000" y="1066800"/>
            <a:ext cx="0" cy="3657600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/>
          <p:cNvCxnSpPr/>
          <p:nvPr/>
        </p:nvCxnSpPr>
        <p:spPr>
          <a:xfrm flipV="1">
            <a:off x="3048000" y="1066800"/>
            <a:ext cx="0" cy="3657600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64491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Temporal Workload in Model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7620000" y="1219200"/>
            <a:ext cx="0" cy="365760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6477000" y="3966865"/>
            <a:ext cx="11430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HELLO</a:t>
            </a:r>
            <a:endParaRPr lang="en-US" sz="2400" dirty="0"/>
          </a:p>
        </p:txBody>
      </p:sp>
      <p:sp>
        <p:nvSpPr>
          <p:cNvPr id="6" name="Rectangle 5"/>
          <p:cNvSpPr/>
          <p:nvPr/>
        </p:nvSpPr>
        <p:spPr>
          <a:xfrm>
            <a:off x="6477000" y="2900065"/>
            <a:ext cx="11430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7" name="Rectangle 6"/>
          <p:cNvSpPr/>
          <p:nvPr/>
        </p:nvSpPr>
        <p:spPr>
          <a:xfrm>
            <a:off x="5334000" y="2366665"/>
            <a:ext cx="2286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HELLO</a:t>
            </a:r>
            <a:endParaRPr lang="en-US" sz="2400" dirty="0"/>
          </a:p>
        </p:txBody>
      </p:sp>
      <p:sp>
        <p:nvSpPr>
          <p:cNvPr id="8" name="Rectangle 7"/>
          <p:cNvSpPr/>
          <p:nvPr/>
        </p:nvSpPr>
        <p:spPr>
          <a:xfrm>
            <a:off x="5334000" y="1299865"/>
            <a:ext cx="2286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SPEAK</a:t>
            </a:r>
            <a:endParaRPr lang="en-US" sz="2400" dirty="0"/>
          </a:p>
        </p:txBody>
      </p:sp>
      <p:sp>
        <p:nvSpPr>
          <p:cNvPr id="9" name="Rectangle 8"/>
          <p:cNvSpPr/>
          <p:nvPr/>
        </p:nvSpPr>
        <p:spPr>
          <a:xfrm>
            <a:off x="4191000" y="2895600"/>
            <a:ext cx="4572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0" name="Rectangle 9"/>
          <p:cNvSpPr/>
          <p:nvPr/>
        </p:nvSpPr>
        <p:spPr>
          <a:xfrm>
            <a:off x="3048000" y="1295400"/>
            <a:ext cx="4572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1" name="Rectangle 10"/>
          <p:cNvSpPr/>
          <p:nvPr/>
        </p:nvSpPr>
        <p:spPr>
          <a:xfrm>
            <a:off x="1905000" y="2900065"/>
            <a:ext cx="22860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12" name="Rectangle 11"/>
          <p:cNvSpPr/>
          <p:nvPr/>
        </p:nvSpPr>
        <p:spPr>
          <a:xfrm>
            <a:off x="1905000" y="1295400"/>
            <a:ext cx="1143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13" name="Rectangle 12"/>
          <p:cNvSpPr/>
          <p:nvPr/>
        </p:nvSpPr>
        <p:spPr>
          <a:xfrm>
            <a:off x="3505200" y="1299866"/>
            <a:ext cx="1828800" cy="4527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1905000" y="4572000"/>
            <a:ext cx="59436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1905000" y="1295400"/>
            <a:ext cx="0" cy="3276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81000" y="33483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Alice</a:t>
            </a:r>
            <a:endParaRPr lang="en-US" sz="2400" dirty="0"/>
          </a:p>
        </p:txBody>
      </p:sp>
      <p:sp>
        <p:nvSpPr>
          <p:cNvPr id="17" name="TextBox 16"/>
          <p:cNvSpPr txBox="1"/>
          <p:nvPr/>
        </p:nvSpPr>
        <p:spPr>
          <a:xfrm>
            <a:off x="457200" y="17481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Bob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1262655" y="38817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19" name="TextBox 18"/>
          <p:cNvSpPr txBox="1"/>
          <p:nvPr/>
        </p:nvSpPr>
        <p:spPr>
          <a:xfrm>
            <a:off x="1262655" y="33528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20" name="TextBox 19"/>
          <p:cNvSpPr txBox="1"/>
          <p:nvPr/>
        </p:nvSpPr>
        <p:spPr>
          <a:xfrm>
            <a:off x="1295400" y="28956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sp>
        <p:nvSpPr>
          <p:cNvPr id="21" name="TextBox 20"/>
          <p:cNvSpPr txBox="1"/>
          <p:nvPr/>
        </p:nvSpPr>
        <p:spPr>
          <a:xfrm>
            <a:off x="1273365" y="22815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22" name="TextBox 21"/>
          <p:cNvSpPr txBox="1"/>
          <p:nvPr/>
        </p:nvSpPr>
        <p:spPr>
          <a:xfrm>
            <a:off x="1273365" y="17526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23" name="TextBox 22"/>
          <p:cNvSpPr txBox="1"/>
          <p:nvPr/>
        </p:nvSpPr>
        <p:spPr>
          <a:xfrm>
            <a:off x="1306110" y="12954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cxnSp>
        <p:nvCxnSpPr>
          <p:cNvPr id="24" name="Straight Connector 23"/>
          <p:cNvCxnSpPr/>
          <p:nvPr/>
        </p:nvCxnSpPr>
        <p:spPr>
          <a:xfrm>
            <a:off x="6477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6705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6934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7162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7391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7620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3429000" y="12998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V="1">
            <a:off x="3429000" y="12998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5257800" y="12954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5257800" y="12954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4648200" y="2900065"/>
            <a:ext cx="18288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4572000" y="28956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V="1">
            <a:off x="4572000" y="28956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V="1">
            <a:off x="1981200" y="1295400"/>
            <a:ext cx="14478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1981200" y="1743669"/>
            <a:ext cx="1447800" cy="4465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V="1">
            <a:off x="3581400" y="1743669"/>
            <a:ext cx="1752600" cy="44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3581400" y="1304332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V="1">
            <a:off x="1981200" y="2886668"/>
            <a:ext cx="2133600" cy="2679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V="1">
            <a:off x="1981200" y="3343868"/>
            <a:ext cx="21336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V="1">
            <a:off x="4724400" y="3357265"/>
            <a:ext cx="1676400" cy="44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V="1">
            <a:off x="4724400" y="2886668"/>
            <a:ext cx="16764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3505200" y="1833265"/>
            <a:ext cx="18288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46" name="Straight Connector 45"/>
          <p:cNvCxnSpPr>
            <a:endCxn id="45" idx="1"/>
          </p:cNvCxnSpPr>
          <p:nvPr/>
        </p:nvCxnSpPr>
        <p:spPr>
          <a:xfrm>
            <a:off x="1905000" y="2057400"/>
            <a:ext cx="16002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3581400" y="1837733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V="1">
            <a:off x="3581400" y="2281535"/>
            <a:ext cx="1676400" cy="446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endCxn id="45" idx="1"/>
          </p:cNvCxnSpPr>
          <p:nvPr/>
        </p:nvCxnSpPr>
        <p:spPr>
          <a:xfrm flipH="1" flipV="1">
            <a:off x="3505200" y="2059633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45" idx="1"/>
          </p:cNvCxnSpPr>
          <p:nvPr/>
        </p:nvCxnSpPr>
        <p:spPr>
          <a:xfrm flipV="1">
            <a:off x="3505200" y="18332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 flipV="1">
            <a:off x="1905000" y="15262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V="1">
            <a:off x="1905000" y="12998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H="1" flipV="1">
            <a:off x="1905000" y="31264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V="1">
            <a:off x="1905000" y="29000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5257800" y="18332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V="1">
            <a:off x="5257800" y="20596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H="1" flipV="1">
            <a:off x="5334000" y="2588568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V="1">
            <a:off x="5334000" y="2362200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1905000" y="2590800"/>
            <a:ext cx="34290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Rectangle 59"/>
          <p:cNvSpPr/>
          <p:nvPr/>
        </p:nvSpPr>
        <p:spPr>
          <a:xfrm>
            <a:off x="4648200" y="3429000"/>
            <a:ext cx="18288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61" name="Straight Connector 60"/>
          <p:cNvCxnSpPr/>
          <p:nvPr/>
        </p:nvCxnSpPr>
        <p:spPr>
          <a:xfrm>
            <a:off x="5105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5334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5562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5791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6019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6248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3733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>
            <a:off x="3962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4191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4419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>
            <a:off x="4648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4876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2362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2590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>
            <a:off x="2819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>
            <a:off x="3048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3276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3505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1905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2133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1905000" y="4191000"/>
            <a:ext cx="45720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 flipH="1" flipV="1">
            <a:off x="4648200" y="36598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 flipV="1">
            <a:off x="4648200" y="34334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>
            <a:endCxn id="60" idx="1"/>
          </p:cNvCxnSpPr>
          <p:nvPr/>
        </p:nvCxnSpPr>
        <p:spPr>
          <a:xfrm flipV="1">
            <a:off x="1905000" y="3655368"/>
            <a:ext cx="2743200" cy="2232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4724400" y="3446864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>
            <a:off x="4724400" y="3886200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>
            <a:off x="2971800" y="12998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 flipV="1">
            <a:off x="2971800" y="12998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>
            <a:off x="4267200" y="28956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>
            <a:off x="4267200" y="33528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>
            <a:off x="4114800" y="28956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 flipV="1">
            <a:off x="4114800" y="28956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>
            <a:off x="6400800" y="34334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 flipV="1">
            <a:off x="6400800" y="36598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>
            <a:off x="6400800" y="28956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 flipV="1">
            <a:off x="6400800" y="28956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 flipH="1" flipV="1">
            <a:off x="6477000" y="41932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 flipV="1">
            <a:off x="6477000" y="39668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/>
          <p:nvPr/>
        </p:nvCxnSpPr>
        <p:spPr>
          <a:xfrm>
            <a:off x="5334000" y="2057400"/>
            <a:ext cx="22860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>
            <a:off x="5410200" y="1295400"/>
            <a:ext cx="21336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/>
          <p:nvPr/>
        </p:nvCxnSpPr>
        <p:spPr>
          <a:xfrm flipV="1">
            <a:off x="5410200" y="1748136"/>
            <a:ext cx="2133600" cy="44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>
            <a:off x="5410200" y="2362200"/>
            <a:ext cx="2133600" cy="4465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>
            <a:off x="5410200" y="2819400"/>
            <a:ext cx="21336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>
            <a:off x="7543800" y="12954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>
          <a:xfrm flipV="1">
            <a:off x="7543800" y="12954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/>
          <p:nvPr/>
        </p:nvCxnSpPr>
        <p:spPr>
          <a:xfrm>
            <a:off x="7543800" y="2362200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/>
          <p:nvPr/>
        </p:nvCxnSpPr>
        <p:spPr>
          <a:xfrm flipV="1">
            <a:off x="7543800" y="2588568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 flipV="1">
            <a:off x="6477000" y="3655368"/>
            <a:ext cx="1143000" cy="4464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/>
          <p:nvPr/>
        </p:nvCxnSpPr>
        <p:spPr>
          <a:xfrm flipV="1">
            <a:off x="6553200" y="2886668"/>
            <a:ext cx="10668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 flipV="1">
            <a:off x="6553200" y="3334936"/>
            <a:ext cx="10668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 flipV="1">
            <a:off x="6553200" y="3944536"/>
            <a:ext cx="10668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/>
          <p:nvPr/>
        </p:nvCxnSpPr>
        <p:spPr>
          <a:xfrm flipV="1">
            <a:off x="6553200" y="4401736"/>
            <a:ext cx="10668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/>
          <p:nvPr/>
        </p:nvCxnSpPr>
        <p:spPr>
          <a:xfrm>
            <a:off x="3276600" y="4724400"/>
            <a:ext cx="0" cy="68580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6" name="Straight Connector 115"/>
          <p:cNvCxnSpPr/>
          <p:nvPr/>
        </p:nvCxnSpPr>
        <p:spPr>
          <a:xfrm>
            <a:off x="5562600" y="4724400"/>
            <a:ext cx="0" cy="68580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/>
          <p:nvPr/>
        </p:nvCxnSpPr>
        <p:spPr>
          <a:xfrm>
            <a:off x="3276600" y="5181600"/>
            <a:ext cx="2286000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4" name="TextBox 123"/>
          <p:cNvSpPr txBox="1"/>
          <p:nvPr/>
        </p:nvSpPr>
        <p:spPr>
          <a:xfrm>
            <a:off x="3048000" y="5410200"/>
            <a:ext cx="2819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8</a:t>
            </a:r>
            <a:r>
              <a:rPr lang="en-US" sz="2400" dirty="0" smtClean="0"/>
              <a:t> fired transitions</a:t>
            </a:r>
            <a:endParaRPr lang="en-US" sz="2400" dirty="0"/>
          </a:p>
        </p:txBody>
      </p:sp>
      <p:cxnSp>
        <p:nvCxnSpPr>
          <p:cNvPr id="117" name="Straight Connector 116"/>
          <p:cNvCxnSpPr/>
          <p:nvPr/>
        </p:nvCxnSpPr>
        <p:spPr>
          <a:xfrm flipV="1">
            <a:off x="5562600" y="1066800"/>
            <a:ext cx="0" cy="3657600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/>
          <p:cNvCxnSpPr/>
          <p:nvPr/>
        </p:nvCxnSpPr>
        <p:spPr>
          <a:xfrm flipV="1">
            <a:off x="3276600" y="1066800"/>
            <a:ext cx="0" cy="3657600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75343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Workload</a:t>
            </a:r>
            <a:endParaRPr lang="en-US" dirty="0"/>
          </a:p>
        </p:txBody>
      </p:sp>
      <p:sp>
        <p:nvSpPr>
          <p:cNvPr id="3" name="Oval 2"/>
          <p:cNvSpPr/>
          <p:nvPr/>
        </p:nvSpPr>
        <p:spPr>
          <a:xfrm>
            <a:off x="3200400" y="1371600"/>
            <a:ext cx="2667000" cy="2590800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Temporal</a:t>
            </a:r>
            <a:endParaRPr lang="en-US" sz="2800" dirty="0"/>
          </a:p>
        </p:txBody>
      </p:sp>
      <p:sp>
        <p:nvSpPr>
          <p:cNvPr id="4" name="Oval 3"/>
          <p:cNvSpPr/>
          <p:nvPr/>
        </p:nvSpPr>
        <p:spPr>
          <a:xfrm>
            <a:off x="5410200" y="3429000"/>
            <a:ext cx="2667000" cy="25908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Cognitive</a:t>
            </a:r>
            <a:endParaRPr lang="en-US" sz="2800" dirty="0"/>
          </a:p>
        </p:txBody>
      </p:sp>
      <p:sp>
        <p:nvSpPr>
          <p:cNvPr id="5" name="Oval 4"/>
          <p:cNvSpPr/>
          <p:nvPr/>
        </p:nvSpPr>
        <p:spPr>
          <a:xfrm>
            <a:off x="990600" y="3429000"/>
            <a:ext cx="2667000" cy="2590800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Perceptual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6820619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Cognitive Workload in Model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7620000" y="1219200"/>
            <a:ext cx="0" cy="365760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6477000" y="3966865"/>
            <a:ext cx="11430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HELLO</a:t>
            </a:r>
            <a:endParaRPr lang="en-US" sz="2400" dirty="0"/>
          </a:p>
        </p:txBody>
      </p:sp>
      <p:sp>
        <p:nvSpPr>
          <p:cNvPr id="6" name="Rectangle 5"/>
          <p:cNvSpPr/>
          <p:nvPr/>
        </p:nvSpPr>
        <p:spPr>
          <a:xfrm>
            <a:off x="6477000" y="2900065"/>
            <a:ext cx="11430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7" name="Rectangle 6"/>
          <p:cNvSpPr/>
          <p:nvPr/>
        </p:nvSpPr>
        <p:spPr>
          <a:xfrm>
            <a:off x="5334000" y="2366665"/>
            <a:ext cx="2286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HELLO</a:t>
            </a:r>
            <a:endParaRPr lang="en-US" sz="2400" dirty="0"/>
          </a:p>
        </p:txBody>
      </p:sp>
      <p:sp>
        <p:nvSpPr>
          <p:cNvPr id="8" name="Rectangle 7"/>
          <p:cNvSpPr/>
          <p:nvPr/>
        </p:nvSpPr>
        <p:spPr>
          <a:xfrm>
            <a:off x="5334000" y="1299865"/>
            <a:ext cx="2286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SPEAK</a:t>
            </a:r>
            <a:endParaRPr lang="en-US" sz="2400" dirty="0"/>
          </a:p>
        </p:txBody>
      </p:sp>
      <p:sp>
        <p:nvSpPr>
          <p:cNvPr id="9" name="Rectangle 8"/>
          <p:cNvSpPr/>
          <p:nvPr/>
        </p:nvSpPr>
        <p:spPr>
          <a:xfrm>
            <a:off x="4191000" y="2895600"/>
            <a:ext cx="4572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0" name="Rectangle 9"/>
          <p:cNvSpPr/>
          <p:nvPr/>
        </p:nvSpPr>
        <p:spPr>
          <a:xfrm>
            <a:off x="3048000" y="1295400"/>
            <a:ext cx="4572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1" name="Rectangle 10"/>
          <p:cNvSpPr/>
          <p:nvPr/>
        </p:nvSpPr>
        <p:spPr>
          <a:xfrm>
            <a:off x="1905000" y="2900065"/>
            <a:ext cx="22860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12" name="Rectangle 11"/>
          <p:cNvSpPr/>
          <p:nvPr/>
        </p:nvSpPr>
        <p:spPr>
          <a:xfrm>
            <a:off x="1905000" y="1295400"/>
            <a:ext cx="1143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13" name="Rectangle 12"/>
          <p:cNvSpPr/>
          <p:nvPr/>
        </p:nvSpPr>
        <p:spPr>
          <a:xfrm>
            <a:off x="3505200" y="1299866"/>
            <a:ext cx="1828800" cy="4527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1905000" y="4572000"/>
            <a:ext cx="59436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1905000" y="1295400"/>
            <a:ext cx="0" cy="3276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81000" y="33483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Alice</a:t>
            </a:r>
            <a:endParaRPr lang="en-US" sz="2400" dirty="0"/>
          </a:p>
        </p:txBody>
      </p:sp>
      <p:sp>
        <p:nvSpPr>
          <p:cNvPr id="17" name="TextBox 16"/>
          <p:cNvSpPr txBox="1"/>
          <p:nvPr/>
        </p:nvSpPr>
        <p:spPr>
          <a:xfrm>
            <a:off x="457200" y="17481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Bob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1262655" y="38817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19" name="TextBox 18"/>
          <p:cNvSpPr txBox="1"/>
          <p:nvPr/>
        </p:nvSpPr>
        <p:spPr>
          <a:xfrm>
            <a:off x="1262655" y="33528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20" name="TextBox 19"/>
          <p:cNvSpPr txBox="1"/>
          <p:nvPr/>
        </p:nvSpPr>
        <p:spPr>
          <a:xfrm>
            <a:off x="1295400" y="28956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sp>
        <p:nvSpPr>
          <p:cNvPr id="21" name="TextBox 20"/>
          <p:cNvSpPr txBox="1"/>
          <p:nvPr/>
        </p:nvSpPr>
        <p:spPr>
          <a:xfrm>
            <a:off x="1273365" y="22815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22" name="TextBox 21"/>
          <p:cNvSpPr txBox="1"/>
          <p:nvPr/>
        </p:nvSpPr>
        <p:spPr>
          <a:xfrm>
            <a:off x="1273365" y="17526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23" name="TextBox 22"/>
          <p:cNvSpPr txBox="1"/>
          <p:nvPr/>
        </p:nvSpPr>
        <p:spPr>
          <a:xfrm>
            <a:off x="1306110" y="12954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cxnSp>
        <p:nvCxnSpPr>
          <p:cNvPr id="24" name="Straight Connector 23"/>
          <p:cNvCxnSpPr/>
          <p:nvPr/>
        </p:nvCxnSpPr>
        <p:spPr>
          <a:xfrm>
            <a:off x="6477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6705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6934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7162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7391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7620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3429000" y="12998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V="1">
            <a:off x="3429000" y="12998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5257800" y="12954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5257800" y="12954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4648200" y="2900065"/>
            <a:ext cx="18288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4572000" y="28956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V="1">
            <a:off x="4572000" y="28956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V="1">
            <a:off x="1981200" y="1295400"/>
            <a:ext cx="14478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1981200" y="1743669"/>
            <a:ext cx="1447800" cy="4465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V="1">
            <a:off x="3581400" y="1743669"/>
            <a:ext cx="1752600" cy="44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3581400" y="1304332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V="1">
            <a:off x="1981200" y="2886668"/>
            <a:ext cx="2133600" cy="2679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V="1">
            <a:off x="1981200" y="3343868"/>
            <a:ext cx="21336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V="1">
            <a:off x="4724400" y="3357265"/>
            <a:ext cx="1676400" cy="44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V="1">
            <a:off x="4724400" y="2886668"/>
            <a:ext cx="16764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3505200" y="1833265"/>
            <a:ext cx="18288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46" name="Straight Connector 45"/>
          <p:cNvCxnSpPr>
            <a:endCxn id="45" idx="1"/>
          </p:cNvCxnSpPr>
          <p:nvPr/>
        </p:nvCxnSpPr>
        <p:spPr>
          <a:xfrm>
            <a:off x="1905000" y="2057400"/>
            <a:ext cx="16002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3581400" y="1837733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V="1">
            <a:off x="3581400" y="2281535"/>
            <a:ext cx="1676400" cy="446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endCxn id="45" idx="1"/>
          </p:cNvCxnSpPr>
          <p:nvPr/>
        </p:nvCxnSpPr>
        <p:spPr>
          <a:xfrm flipH="1" flipV="1">
            <a:off x="3505200" y="2059633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45" idx="1"/>
          </p:cNvCxnSpPr>
          <p:nvPr/>
        </p:nvCxnSpPr>
        <p:spPr>
          <a:xfrm flipV="1">
            <a:off x="3505200" y="18332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 flipV="1">
            <a:off x="1905000" y="15262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V="1">
            <a:off x="1905000" y="12998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H="1" flipV="1">
            <a:off x="1905000" y="31264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V="1">
            <a:off x="1905000" y="29000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5257800" y="18332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V="1">
            <a:off x="5257800" y="20596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H="1" flipV="1">
            <a:off x="5334000" y="2588568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V="1">
            <a:off x="5334000" y="2362200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1905000" y="2590800"/>
            <a:ext cx="34290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Rectangle 59"/>
          <p:cNvSpPr/>
          <p:nvPr/>
        </p:nvSpPr>
        <p:spPr>
          <a:xfrm>
            <a:off x="4648200" y="3429000"/>
            <a:ext cx="18288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61" name="Straight Connector 60"/>
          <p:cNvCxnSpPr/>
          <p:nvPr/>
        </p:nvCxnSpPr>
        <p:spPr>
          <a:xfrm>
            <a:off x="5105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5334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5562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5791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6019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6248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3733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>
            <a:off x="3962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4191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4419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>
            <a:off x="4648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4876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2362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2590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>
            <a:off x="2819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>
            <a:off x="3048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3276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3505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1905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2133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1905000" y="4191000"/>
            <a:ext cx="45720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 flipH="1" flipV="1">
            <a:off x="4648200" y="36598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 flipV="1">
            <a:off x="4648200" y="34334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>
            <a:endCxn id="60" idx="1"/>
          </p:cNvCxnSpPr>
          <p:nvPr/>
        </p:nvCxnSpPr>
        <p:spPr>
          <a:xfrm flipV="1">
            <a:off x="1905000" y="3655368"/>
            <a:ext cx="2743200" cy="2232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4724400" y="3446864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>
            <a:off x="4724400" y="3886200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>
            <a:off x="2971800" y="12998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 flipV="1">
            <a:off x="2971800" y="12998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>
            <a:off x="4267200" y="28956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>
            <a:off x="4267200" y="33528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>
            <a:off x="4114800" y="28956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 flipV="1">
            <a:off x="4114800" y="28956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>
            <a:off x="6400800" y="34334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 flipV="1">
            <a:off x="6400800" y="36598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>
            <a:off x="6400800" y="28956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 flipV="1">
            <a:off x="6400800" y="28956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 flipH="1" flipV="1">
            <a:off x="6477000" y="41932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 flipV="1">
            <a:off x="6477000" y="39668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/>
          <p:nvPr/>
        </p:nvCxnSpPr>
        <p:spPr>
          <a:xfrm>
            <a:off x="5334000" y="2057400"/>
            <a:ext cx="22860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>
            <a:off x="5410200" y="1295400"/>
            <a:ext cx="21336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/>
          <p:nvPr/>
        </p:nvCxnSpPr>
        <p:spPr>
          <a:xfrm flipV="1">
            <a:off x="5410200" y="1748136"/>
            <a:ext cx="2133600" cy="44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>
            <a:off x="5410200" y="2362200"/>
            <a:ext cx="2133600" cy="4465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>
            <a:off x="5410200" y="2819400"/>
            <a:ext cx="21336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>
            <a:off x="7543800" y="12954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>
          <a:xfrm flipV="1">
            <a:off x="7543800" y="12954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/>
          <p:nvPr/>
        </p:nvCxnSpPr>
        <p:spPr>
          <a:xfrm>
            <a:off x="7543800" y="2362200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/>
          <p:nvPr/>
        </p:nvCxnSpPr>
        <p:spPr>
          <a:xfrm flipV="1">
            <a:off x="7543800" y="2588568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 flipV="1">
            <a:off x="6477000" y="3655368"/>
            <a:ext cx="1143000" cy="4464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/>
          <p:nvPr/>
        </p:nvCxnSpPr>
        <p:spPr>
          <a:xfrm flipV="1">
            <a:off x="6553200" y="2886668"/>
            <a:ext cx="10668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 flipV="1">
            <a:off x="6553200" y="3334936"/>
            <a:ext cx="10668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 flipV="1">
            <a:off x="6553200" y="3944536"/>
            <a:ext cx="10668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/>
          <p:nvPr/>
        </p:nvCxnSpPr>
        <p:spPr>
          <a:xfrm flipV="1">
            <a:off x="6553200" y="4401736"/>
            <a:ext cx="10668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/>
          <p:nvPr/>
        </p:nvCxnSpPr>
        <p:spPr>
          <a:xfrm>
            <a:off x="3276600" y="4724400"/>
            <a:ext cx="0" cy="68580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4" name="TextBox 123"/>
          <p:cNvSpPr txBox="1"/>
          <p:nvPr/>
        </p:nvSpPr>
        <p:spPr>
          <a:xfrm>
            <a:off x="1828800" y="5410200"/>
            <a:ext cx="2819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0</a:t>
            </a:r>
            <a:r>
              <a:rPr lang="en-US" sz="2400" dirty="0" smtClean="0"/>
              <a:t> Active Inputs</a:t>
            </a:r>
            <a:endParaRPr lang="en-US" sz="2400" dirty="0"/>
          </a:p>
        </p:txBody>
      </p:sp>
      <p:cxnSp>
        <p:nvCxnSpPr>
          <p:cNvPr id="119" name="Straight Connector 118"/>
          <p:cNvCxnSpPr/>
          <p:nvPr/>
        </p:nvCxnSpPr>
        <p:spPr>
          <a:xfrm flipV="1">
            <a:off x="3276600" y="1066800"/>
            <a:ext cx="0" cy="3657600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75067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Cognitive Workload in Model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7620000" y="1219200"/>
            <a:ext cx="0" cy="365760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6477000" y="3966865"/>
            <a:ext cx="11430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HELLO</a:t>
            </a:r>
            <a:endParaRPr lang="en-US" sz="2400" dirty="0"/>
          </a:p>
        </p:txBody>
      </p:sp>
      <p:sp>
        <p:nvSpPr>
          <p:cNvPr id="6" name="Rectangle 5"/>
          <p:cNvSpPr/>
          <p:nvPr/>
        </p:nvSpPr>
        <p:spPr>
          <a:xfrm>
            <a:off x="6477000" y="2900065"/>
            <a:ext cx="11430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7" name="Rectangle 6"/>
          <p:cNvSpPr/>
          <p:nvPr/>
        </p:nvSpPr>
        <p:spPr>
          <a:xfrm>
            <a:off x="5334000" y="2366665"/>
            <a:ext cx="2286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HELLO</a:t>
            </a:r>
            <a:endParaRPr lang="en-US" sz="2400" dirty="0"/>
          </a:p>
        </p:txBody>
      </p:sp>
      <p:sp>
        <p:nvSpPr>
          <p:cNvPr id="8" name="Rectangle 7"/>
          <p:cNvSpPr/>
          <p:nvPr/>
        </p:nvSpPr>
        <p:spPr>
          <a:xfrm>
            <a:off x="5334000" y="1299865"/>
            <a:ext cx="2286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SPEAK</a:t>
            </a:r>
            <a:endParaRPr lang="en-US" sz="2400" dirty="0"/>
          </a:p>
        </p:txBody>
      </p:sp>
      <p:sp>
        <p:nvSpPr>
          <p:cNvPr id="9" name="Rectangle 8"/>
          <p:cNvSpPr/>
          <p:nvPr/>
        </p:nvSpPr>
        <p:spPr>
          <a:xfrm>
            <a:off x="4191000" y="2895600"/>
            <a:ext cx="4572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0" name="Rectangle 9"/>
          <p:cNvSpPr/>
          <p:nvPr/>
        </p:nvSpPr>
        <p:spPr>
          <a:xfrm>
            <a:off x="3048000" y="1295400"/>
            <a:ext cx="4572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1" name="Rectangle 10"/>
          <p:cNvSpPr/>
          <p:nvPr/>
        </p:nvSpPr>
        <p:spPr>
          <a:xfrm>
            <a:off x="1905000" y="2900065"/>
            <a:ext cx="22860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12" name="Rectangle 11"/>
          <p:cNvSpPr/>
          <p:nvPr/>
        </p:nvSpPr>
        <p:spPr>
          <a:xfrm>
            <a:off x="1905000" y="1295400"/>
            <a:ext cx="1143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13" name="Rectangle 12"/>
          <p:cNvSpPr/>
          <p:nvPr/>
        </p:nvSpPr>
        <p:spPr>
          <a:xfrm>
            <a:off x="3505200" y="1299866"/>
            <a:ext cx="1828800" cy="4527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1905000" y="4572000"/>
            <a:ext cx="59436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1905000" y="1295400"/>
            <a:ext cx="0" cy="3276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81000" y="33483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Alice</a:t>
            </a:r>
            <a:endParaRPr lang="en-US" sz="2400" dirty="0"/>
          </a:p>
        </p:txBody>
      </p:sp>
      <p:sp>
        <p:nvSpPr>
          <p:cNvPr id="17" name="TextBox 16"/>
          <p:cNvSpPr txBox="1"/>
          <p:nvPr/>
        </p:nvSpPr>
        <p:spPr>
          <a:xfrm>
            <a:off x="457200" y="17481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Bob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1262655" y="38817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19" name="TextBox 18"/>
          <p:cNvSpPr txBox="1"/>
          <p:nvPr/>
        </p:nvSpPr>
        <p:spPr>
          <a:xfrm>
            <a:off x="1262655" y="33528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20" name="TextBox 19"/>
          <p:cNvSpPr txBox="1"/>
          <p:nvPr/>
        </p:nvSpPr>
        <p:spPr>
          <a:xfrm>
            <a:off x="1295400" y="28956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sp>
        <p:nvSpPr>
          <p:cNvPr id="21" name="TextBox 20"/>
          <p:cNvSpPr txBox="1"/>
          <p:nvPr/>
        </p:nvSpPr>
        <p:spPr>
          <a:xfrm>
            <a:off x="1273365" y="22815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22" name="TextBox 21"/>
          <p:cNvSpPr txBox="1"/>
          <p:nvPr/>
        </p:nvSpPr>
        <p:spPr>
          <a:xfrm>
            <a:off x="1273365" y="17526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23" name="TextBox 22"/>
          <p:cNvSpPr txBox="1"/>
          <p:nvPr/>
        </p:nvSpPr>
        <p:spPr>
          <a:xfrm>
            <a:off x="1306110" y="12954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cxnSp>
        <p:nvCxnSpPr>
          <p:cNvPr id="24" name="Straight Connector 23"/>
          <p:cNvCxnSpPr/>
          <p:nvPr/>
        </p:nvCxnSpPr>
        <p:spPr>
          <a:xfrm>
            <a:off x="6477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6705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6934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7162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7391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7620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3429000" y="12998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V="1">
            <a:off x="3429000" y="12998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5257800" y="12954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5257800" y="12954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4648200" y="2900065"/>
            <a:ext cx="18288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4572000" y="28956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V="1">
            <a:off x="4572000" y="28956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V="1">
            <a:off x="1981200" y="1295400"/>
            <a:ext cx="14478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1981200" y="1743669"/>
            <a:ext cx="1447800" cy="4465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V="1">
            <a:off x="3581400" y="1743669"/>
            <a:ext cx="1752600" cy="44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3581400" y="1304332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V="1">
            <a:off x="1981200" y="2886668"/>
            <a:ext cx="2133600" cy="2679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V="1">
            <a:off x="1981200" y="3343868"/>
            <a:ext cx="21336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V="1">
            <a:off x="4724400" y="3357265"/>
            <a:ext cx="1676400" cy="44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V="1">
            <a:off x="4724400" y="2886668"/>
            <a:ext cx="16764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3505200" y="1833265"/>
            <a:ext cx="18288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46" name="Straight Connector 45"/>
          <p:cNvCxnSpPr>
            <a:endCxn id="45" idx="1"/>
          </p:cNvCxnSpPr>
          <p:nvPr/>
        </p:nvCxnSpPr>
        <p:spPr>
          <a:xfrm>
            <a:off x="1905000" y="2057400"/>
            <a:ext cx="16002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3581400" y="1837733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V="1">
            <a:off x="3581400" y="2281535"/>
            <a:ext cx="1676400" cy="446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endCxn id="45" idx="1"/>
          </p:cNvCxnSpPr>
          <p:nvPr/>
        </p:nvCxnSpPr>
        <p:spPr>
          <a:xfrm flipH="1" flipV="1">
            <a:off x="3505200" y="2059633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45" idx="1"/>
          </p:cNvCxnSpPr>
          <p:nvPr/>
        </p:nvCxnSpPr>
        <p:spPr>
          <a:xfrm flipV="1">
            <a:off x="3505200" y="18332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 flipV="1">
            <a:off x="1905000" y="15262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V="1">
            <a:off x="1905000" y="12998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H="1" flipV="1">
            <a:off x="1905000" y="31264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V="1">
            <a:off x="1905000" y="29000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5257800" y="18332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V="1">
            <a:off x="5257800" y="20596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H="1" flipV="1">
            <a:off x="5334000" y="2588568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V="1">
            <a:off x="5334000" y="2362200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1905000" y="2590800"/>
            <a:ext cx="34290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Rectangle 59"/>
          <p:cNvSpPr/>
          <p:nvPr/>
        </p:nvSpPr>
        <p:spPr>
          <a:xfrm>
            <a:off x="4648200" y="3429000"/>
            <a:ext cx="18288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61" name="Straight Connector 60"/>
          <p:cNvCxnSpPr/>
          <p:nvPr/>
        </p:nvCxnSpPr>
        <p:spPr>
          <a:xfrm>
            <a:off x="5105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5334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5562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5791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6019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6248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3733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>
            <a:off x="3962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4191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4419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>
            <a:off x="4648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4876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2362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2590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>
            <a:off x="2819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>
            <a:off x="3048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3276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3505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1905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2133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1905000" y="4191000"/>
            <a:ext cx="45720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 flipH="1" flipV="1">
            <a:off x="4648200" y="36598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 flipV="1">
            <a:off x="4648200" y="34334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>
            <a:endCxn id="60" idx="1"/>
          </p:cNvCxnSpPr>
          <p:nvPr/>
        </p:nvCxnSpPr>
        <p:spPr>
          <a:xfrm flipV="1">
            <a:off x="1905000" y="3655368"/>
            <a:ext cx="2743200" cy="2232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4724400" y="3446864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>
            <a:off x="4724400" y="3886200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>
            <a:off x="2971800" y="12998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 flipV="1">
            <a:off x="2971800" y="12998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>
            <a:off x="4267200" y="28956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>
            <a:off x="4267200" y="33528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>
            <a:off x="4114800" y="28956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 flipV="1">
            <a:off x="4114800" y="28956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>
            <a:off x="6400800" y="34334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 flipV="1">
            <a:off x="6400800" y="36598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>
            <a:off x="6400800" y="28956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 flipV="1">
            <a:off x="6400800" y="28956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 flipH="1" flipV="1">
            <a:off x="6477000" y="41932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 flipV="1">
            <a:off x="6477000" y="39668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/>
          <p:nvPr/>
        </p:nvCxnSpPr>
        <p:spPr>
          <a:xfrm>
            <a:off x="5334000" y="2057400"/>
            <a:ext cx="22860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>
            <a:off x="5410200" y="1295400"/>
            <a:ext cx="21336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/>
          <p:nvPr/>
        </p:nvCxnSpPr>
        <p:spPr>
          <a:xfrm flipV="1">
            <a:off x="5410200" y="1748136"/>
            <a:ext cx="2133600" cy="44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>
            <a:off x="5410200" y="2362200"/>
            <a:ext cx="2133600" cy="4465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>
            <a:off x="5410200" y="2819400"/>
            <a:ext cx="21336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>
            <a:off x="7543800" y="12954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>
          <a:xfrm flipV="1">
            <a:off x="7543800" y="12954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/>
          <p:nvPr/>
        </p:nvCxnSpPr>
        <p:spPr>
          <a:xfrm>
            <a:off x="7543800" y="2362200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/>
          <p:nvPr/>
        </p:nvCxnSpPr>
        <p:spPr>
          <a:xfrm flipV="1">
            <a:off x="7543800" y="2588568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 flipV="1">
            <a:off x="6477000" y="3655368"/>
            <a:ext cx="1143000" cy="4464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/>
          <p:nvPr/>
        </p:nvCxnSpPr>
        <p:spPr>
          <a:xfrm flipV="1">
            <a:off x="6553200" y="2886668"/>
            <a:ext cx="10668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 flipV="1">
            <a:off x="6553200" y="3334936"/>
            <a:ext cx="10668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 flipV="1">
            <a:off x="6553200" y="3944536"/>
            <a:ext cx="10668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/>
          <p:nvPr/>
        </p:nvCxnSpPr>
        <p:spPr>
          <a:xfrm flipV="1">
            <a:off x="6553200" y="4401736"/>
            <a:ext cx="10668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/>
          <p:nvPr/>
        </p:nvCxnSpPr>
        <p:spPr>
          <a:xfrm>
            <a:off x="3505200" y="4724400"/>
            <a:ext cx="0" cy="68580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4" name="TextBox 123"/>
          <p:cNvSpPr txBox="1"/>
          <p:nvPr/>
        </p:nvSpPr>
        <p:spPr>
          <a:xfrm>
            <a:off x="2057400" y="5410200"/>
            <a:ext cx="2819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1 Active Inputs</a:t>
            </a:r>
            <a:endParaRPr lang="en-US" sz="2400" dirty="0"/>
          </a:p>
        </p:txBody>
      </p:sp>
      <p:cxnSp>
        <p:nvCxnSpPr>
          <p:cNvPr id="119" name="Straight Connector 118"/>
          <p:cNvCxnSpPr/>
          <p:nvPr/>
        </p:nvCxnSpPr>
        <p:spPr>
          <a:xfrm flipV="1">
            <a:off x="3505200" y="1066800"/>
            <a:ext cx="0" cy="3657600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43212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Title 9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Directed Team Graph</a:t>
            </a:r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6248400" y="1524000"/>
            <a:ext cx="1828800" cy="2433741"/>
          </a:xfrm>
          <a:prstGeom prst="rect">
            <a:avLst/>
          </a:prstGeom>
          <a:ln>
            <a:solidFill>
              <a:schemeClr val="accent4">
                <a:lumMod val="50000"/>
              </a:schemeClr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sz="2800" dirty="0" smtClean="0"/>
              <a:t>Alice</a:t>
            </a:r>
            <a:endParaRPr lang="en-US" sz="2800" dirty="0"/>
          </a:p>
        </p:txBody>
      </p:sp>
      <p:sp>
        <p:nvSpPr>
          <p:cNvPr id="32" name="Rectangle 31"/>
          <p:cNvSpPr/>
          <p:nvPr/>
        </p:nvSpPr>
        <p:spPr>
          <a:xfrm>
            <a:off x="1219200" y="1524000"/>
            <a:ext cx="1828800" cy="2433741"/>
          </a:xfrm>
          <a:prstGeom prst="rect">
            <a:avLst/>
          </a:prstGeom>
          <a:ln>
            <a:solidFill>
              <a:schemeClr val="tx2">
                <a:lumMod val="75000"/>
              </a:schemeClr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sz="2800" dirty="0" smtClean="0"/>
              <a:t>Bob</a:t>
            </a:r>
            <a:endParaRPr lang="en-US" sz="2800" dirty="0"/>
          </a:p>
        </p:txBody>
      </p:sp>
      <p:cxnSp>
        <p:nvCxnSpPr>
          <p:cNvPr id="61" name="Straight Arrow Connector 60"/>
          <p:cNvCxnSpPr/>
          <p:nvPr/>
        </p:nvCxnSpPr>
        <p:spPr>
          <a:xfrm>
            <a:off x="3048000" y="1609130"/>
            <a:ext cx="32004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3048000" y="1990130"/>
            <a:ext cx="32004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/>
          <p:nvPr/>
        </p:nvCxnSpPr>
        <p:spPr>
          <a:xfrm flipH="1">
            <a:off x="3048000" y="2967335"/>
            <a:ext cx="32004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5213746" y="2586335"/>
            <a:ext cx="13394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Visual</a:t>
            </a:r>
            <a:endParaRPr lang="en-US" sz="2400" dirty="0"/>
          </a:p>
        </p:txBody>
      </p:sp>
      <p:cxnSp>
        <p:nvCxnSpPr>
          <p:cNvPr id="76" name="Straight Arrow Connector 75"/>
          <p:cNvCxnSpPr/>
          <p:nvPr/>
        </p:nvCxnSpPr>
        <p:spPr>
          <a:xfrm flipH="1">
            <a:off x="3048000" y="3348335"/>
            <a:ext cx="32004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7" name="TextBox 76"/>
          <p:cNvSpPr txBox="1"/>
          <p:nvPr/>
        </p:nvSpPr>
        <p:spPr>
          <a:xfrm>
            <a:off x="5213746" y="2962870"/>
            <a:ext cx="13394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Audio</a:t>
            </a:r>
            <a:endParaRPr lang="en-US" sz="2400" dirty="0"/>
          </a:p>
        </p:txBody>
      </p:sp>
      <p:sp>
        <p:nvSpPr>
          <p:cNvPr id="86" name="TextBox 85"/>
          <p:cNvSpPr txBox="1"/>
          <p:nvPr/>
        </p:nvSpPr>
        <p:spPr>
          <a:xfrm>
            <a:off x="2699146" y="1214735"/>
            <a:ext cx="13394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Visual</a:t>
            </a:r>
            <a:endParaRPr lang="en-US" sz="2400" dirty="0"/>
          </a:p>
        </p:txBody>
      </p:sp>
      <p:sp>
        <p:nvSpPr>
          <p:cNvPr id="87" name="TextBox 86"/>
          <p:cNvSpPr txBox="1"/>
          <p:nvPr/>
        </p:nvSpPr>
        <p:spPr>
          <a:xfrm>
            <a:off x="2699146" y="1600200"/>
            <a:ext cx="13394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Audio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1285996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Cognitive Workload in Model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7620000" y="1219200"/>
            <a:ext cx="0" cy="365760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6477000" y="3966865"/>
            <a:ext cx="11430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HELLO</a:t>
            </a:r>
            <a:endParaRPr lang="en-US" sz="2400" dirty="0"/>
          </a:p>
        </p:txBody>
      </p:sp>
      <p:sp>
        <p:nvSpPr>
          <p:cNvPr id="6" name="Rectangle 5"/>
          <p:cNvSpPr/>
          <p:nvPr/>
        </p:nvSpPr>
        <p:spPr>
          <a:xfrm>
            <a:off x="6477000" y="2900065"/>
            <a:ext cx="11430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7" name="Rectangle 6"/>
          <p:cNvSpPr/>
          <p:nvPr/>
        </p:nvSpPr>
        <p:spPr>
          <a:xfrm>
            <a:off x="5334000" y="2366665"/>
            <a:ext cx="2286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HELLO</a:t>
            </a:r>
            <a:endParaRPr lang="en-US" sz="2400" dirty="0"/>
          </a:p>
        </p:txBody>
      </p:sp>
      <p:sp>
        <p:nvSpPr>
          <p:cNvPr id="8" name="Rectangle 7"/>
          <p:cNvSpPr/>
          <p:nvPr/>
        </p:nvSpPr>
        <p:spPr>
          <a:xfrm>
            <a:off x="5334000" y="1299865"/>
            <a:ext cx="2286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SPEAK</a:t>
            </a:r>
            <a:endParaRPr lang="en-US" sz="2400" dirty="0"/>
          </a:p>
        </p:txBody>
      </p:sp>
      <p:sp>
        <p:nvSpPr>
          <p:cNvPr id="9" name="Rectangle 8"/>
          <p:cNvSpPr/>
          <p:nvPr/>
        </p:nvSpPr>
        <p:spPr>
          <a:xfrm>
            <a:off x="4191000" y="2895600"/>
            <a:ext cx="4572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0" name="Rectangle 9"/>
          <p:cNvSpPr/>
          <p:nvPr/>
        </p:nvSpPr>
        <p:spPr>
          <a:xfrm>
            <a:off x="3048000" y="1295400"/>
            <a:ext cx="4572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1" name="Rectangle 10"/>
          <p:cNvSpPr/>
          <p:nvPr/>
        </p:nvSpPr>
        <p:spPr>
          <a:xfrm>
            <a:off x="1905000" y="2900065"/>
            <a:ext cx="22860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12" name="Rectangle 11"/>
          <p:cNvSpPr/>
          <p:nvPr/>
        </p:nvSpPr>
        <p:spPr>
          <a:xfrm>
            <a:off x="1905000" y="1295400"/>
            <a:ext cx="1143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13" name="Rectangle 12"/>
          <p:cNvSpPr/>
          <p:nvPr/>
        </p:nvSpPr>
        <p:spPr>
          <a:xfrm>
            <a:off x="3505200" y="1299866"/>
            <a:ext cx="1828800" cy="4527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1905000" y="4572000"/>
            <a:ext cx="59436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1905000" y="1295400"/>
            <a:ext cx="0" cy="3276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81000" y="33483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Alice</a:t>
            </a:r>
            <a:endParaRPr lang="en-US" sz="2400" dirty="0"/>
          </a:p>
        </p:txBody>
      </p:sp>
      <p:sp>
        <p:nvSpPr>
          <p:cNvPr id="17" name="TextBox 16"/>
          <p:cNvSpPr txBox="1"/>
          <p:nvPr/>
        </p:nvSpPr>
        <p:spPr>
          <a:xfrm>
            <a:off x="457200" y="17481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Bob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1262655" y="38817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19" name="TextBox 18"/>
          <p:cNvSpPr txBox="1"/>
          <p:nvPr/>
        </p:nvSpPr>
        <p:spPr>
          <a:xfrm>
            <a:off x="1262655" y="33528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20" name="TextBox 19"/>
          <p:cNvSpPr txBox="1"/>
          <p:nvPr/>
        </p:nvSpPr>
        <p:spPr>
          <a:xfrm>
            <a:off x="1295400" y="28956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sp>
        <p:nvSpPr>
          <p:cNvPr id="21" name="TextBox 20"/>
          <p:cNvSpPr txBox="1"/>
          <p:nvPr/>
        </p:nvSpPr>
        <p:spPr>
          <a:xfrm>
            <a:off x="1273365" y="22815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22" name="TextBox 21"/>
          <p:cNvSpPr txBox="1"/>
          <p:nvPr/>
        </p:nvSpPr>
        <p:spPr>
          <a:xfrm>
            <a:off x="1273365" y="17526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23" name="TextBox 22"/>
          <p:cNvSpPr txBox="1"/>
          <p:nvPr/>
        </p:nvSpPr>
        <p:spPr>
          <a:xfrm>
            <a:off x="1306110" y="12954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cxnSp>
        <p:nvCxnSpPr>
          <p:cNvPr id="24" name="Straight Connector 23"/>
          <p:cNvCxnSpPr/>
          <p:nvPr/>
        </p:nvCxnSpPr>
        <p:spPr>
          <a:xfrm>
            <a:off x="6477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6705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6934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7162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7391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7620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3429000" y="12998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V="1">
            <a:off x="3429000" y="12998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5257800" y="12954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5257800" y="12954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4648200" y="2900065"/>
            <a:ext cx="18288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4572000" y="28956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V="1">
            <a:off x="4572000" y="28956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V="1">
            <a:off x="1981200" y="1295400"/>
            <a:ext cx="14478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1981200" y="1743669"/>
            <a:ext cx="1447800" cy="4465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V="1">
            <a:off x="3581400" y="1743669"/>
            <a:ext cx="1752600" cy="44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3581400" y="1304332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V="1">
            <a:off x="1981200" y="2886668"/>
            <a:ext cx="2133600" cy="2679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V="1">
            <a:off x="1981200" y="3343868"/>
            <a:ext cx="21336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V="1">
            <a:off x="4724400" y="3357265"/>
            <a:ext cx="1676400" cy="44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V="1">
            <a:off x="4724400" y="2886668"/>
            <a:ext cx="16764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3505200" y="1833265"/>
            <a:ext cx="18288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46" name="Straight Connector 45"/>
          <p:cNvCxnSpPr>
            <a:endCxn id="45" idx="1"/>
          </p:cNvCxnSpPr>
          <p:nvPr/>
        </p:nvCxnSpPr>
        <p:spPr>
          <a:xfrm>
            <a:off x="1905000" y="2057400"/>
            <a:ext cx="16002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3581400" y="1837733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V="1">
            <a:off x="3581400" y="2281535"/>
            <a:ext cx="1676400" cy="446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endCxn id="45" idx="1"/>
          </p:cNvCxnSpPr>
          <p:nvPr/>
        </p:nvCxnSpPr>
        <p:spPr>
          <a:xfrm flipH="1" flipV="1">
            <a:off x="3505200" y="2059633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45" idx="1"/>
          </p:cNvCxnSpPr>
          <p:nvPr/>
        </p:nvCxnSpPr>
        <p:spPr>
          <a:xfrm flipV="1">
            <a:off x="3505200" y="18332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 flipV="1">
            <a:off x="1905000" y="15262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V="1">
            <a:off x="1905000" y="12998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H="1" flipV="1">
            <a:off x="1905000" y="31264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V="1">
            <a:off x="1905000" y="29000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5257800" y="18332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V="1">
            <a:off x="5257800" y="20596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H="1" flipV="1">
            <a:off x="5334000" y="2588568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V="1">
            <a:off x="5334000" y="2362200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1905000" y="2590800"/>
            <a:ext cx="34290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Rectangle 59"/>
          <p:cNvSpPr/>
          <p:nvPr/>
        </p:nvSpPr>
        <p:spPr>
          <a:xfrm>
            <a:off x="4648200" y="3429000"/>
            <a:ext cx="18288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61" name="Straight Connector 60"/>
          <p:cNvCxnSpPr/>
          <p:nvPr/>
        </p:nvCxnSpPr>
        <p:spPr>
          <a:xfrm>
            <a:off x="5105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5334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5562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5791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6019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6248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3733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>
            <a:off x="3962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4191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4419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>
            <a:off x="4648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4876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2362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2590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>
            <a:off x="2819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>
            <a:off x="3048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3276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3505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1905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2133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1905000" y="4191000"/>
            <a:ext cx="45720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 flipH="1" flipV="1">
            <a:off x="4648200" y="36598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 flipV="1">
            <a:off x="4648200" y="34334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>
            <a:endCxn id="60" idx="1"/>
          </p:cNvCxnSpPr>
          <p:nvPr/>
        </p:nvCxnSpPr>
        <p:spPr>
          <a:xfrm flipV="1">
            <a:off x="1905000" y="3655368"/>
            <a:ext cx="2743200" cy="2232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4724400" y="3446864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>
            <a:off x="4724400" y="3886200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>
            <a:off x="2971800" y="12998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 flipV="1">
            <a:off x="2971800" y="12998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>
            <a:off x="4267200" y="28956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>
            <a:off x="4267200" y="33528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>
            <a:off x="4114800" y="28956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 flipV="1">
            <a:off x="4114800" y="28956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>
            <a:off x="6400800" y="34334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 flipV="1">
            <a:off x="6400800" y="36598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>
            <a:off x="6400800" y="28956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 flipV="1">
            <a:off x="6400800" y="28956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 flipH="1" flipV="1">
            <a:off x="6477000" y="41932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 flipV="1">
            <a:off x="6477000" y="39668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/>
          <p:nvPr/>
        </p:nvCxnSpPr>
        <p:spPr>
          <a:xfrm>
            <a:off x="5334000" y="2057400"/>
            <a:ext cx="22860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>
            <a:off x="5410200" y="1295400"/>
            <a:ext cx="21336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/>
          <p:nvPr/>
        </p:nvCxnSpPr>
        <p:spPr>
          <a:xfrm flipV="1">
            <a:off x="5410200" y="1748136"/>
            <a:ext cx="2133600" cy="44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>
            <a:off x="5410200" y="2362200"/>
            <a:ext cx="2133600" cy="4465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>
            <a:off x="5410200" y="2819400"/>
            <a:ext cx="21336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>
            <a:off x="7543800" y="12954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>
          <a:xfrm flipV="1">
            <a:off x="7543800" y="12954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/>
          <p:nvPr/>
        </p:nvCxnSpPr>
        <p:spPr>
          <a:xfrm>
            <a:off x="7543800" y="2362200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/>
          <p:nvPr/>
        </p:nvCxnSpPr>
        <p:spPr>
          <a:xfrm flipV="1">
            <a:off x="7543800" y="2588568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 flipV="1">
            <a:off x="6477000" y="3655368"/>
            <a:ext cx="1143000" cy="4464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/>
          <p:nvPr/>
        </p:nvCxnSpPr>
        <p:spPr>
          <a:xfrm flipV="1">
            <a:off x="6553200" y="2886668"/>
            <a:ext cx="10668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 flipV="1">
            <a:off x="6553200" y="3334936"/>
            <a:ext cx="10668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 flipV="1">
            <a:off x="6553200" y="3944536"/>
            <a:ext cx="10668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/>
          <p:nvPr/>
        </p:nvCxnSpPr>
        <p:spPr>
          <a:xfrm flipV="1">
            <a:off x="6553200" y="4401736"/>
            <a:ext cx="10668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/>
          <p:nvPr/>
        </p:nvCxnSpPr>
        <p:spPr>
          <a:xfrm>
            <a:off x="3733800" y="4724400"/>
            <a:ext cx="0" cy="68580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4" name="TextBox 123"/>
          <p:cNvSpPr txBox="1"/>
          <p:nvPr/>
        </p:nvSpPr>
        <p:spPr>
          <a:xfrm>
            <a:off x="2286000" y="5410200"/>
            <a:ext cx="2819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1 Active Inputs</a:t>
            </a:r>
            <a:endParaRPr lang="en-US" sz="2400" dirty="0"/>
          </a:p>
        </p:txBody>
      </p:sp>
      <p:cxnSp>
        <p:nvCxnSpPr>
          <p:cNvPr id="119" name="Straight Connector 118"/>
          <p:cNvCxnSpPr/>
          <p:nvPr/>
        </p:nvCxnSpPr>
        <p:spPr>
          <a:xfrm flipV="1">
            <a:off x="3733800" y="1066800"/>
            <a:ext cx="0" cy="3657600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95452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Cognitive Workload in Model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7620000" y="1219200"/>
            <a:ext cx="0" cy="365760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6477000" y="3966865"/>
            <a:ext cx="11430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HELLO</a:t>
            </a:r>
            <a:endParaRPr lang="en-US" sz="2400" dirty="0"/>
          </a:p>
        </p:txBody>
      </p:sp>
      <p:sp>
        <p:nvSpPr>
          <p:cNvPr id="6" name="Rectangle 5"/>
          <p:cNvSpPr/>
          <p:nvPr/>
        </p:nvSpPr>
        <p:spPr>
          <a:xfrm>
            <a:off x="6477000" y="2900065"/>
            <a:ext cx="11430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7" name="Rectangle 6"/>
          <p:cNvSpPr/>
          <p:nvPr/>
        </p:nvSpPr>
        <p:spPr>
          <a:xfrm>
            <a:off x="5334000" y="2366665"/>
            <a:ext cx="2286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HELLO</a:t>
            </a:r>
            <a:endParaRPr lang="en-US" sz="2400" dirty="0"/>
          </a:p>
        </p:txBody>
      </p:sp>
      <p:sp>
        <p:nvSpPr>
          <p:cNvPr id="8" name="Rectangle 7"/>
          <p:cNvSpPr/>
          <p:nvPr/>
        </p:nvSpPr>
        <p:spPr>
          <a:xfrm>
            <a:off x="5334000" y="1299865"/>
            <a:ext cx="2286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SPEAK</a:t>
            </a:r>
            <a:endParaRPr lang="en-US" sz="2400" dirty="0"/>
          </a:p>
        </p:txBody>
      </p:sp>
      <p:sp>
        <p:nvSpPr>
          <p:cNvPr id="9" name="Rectangle 8"/>
          <p:cNvSpPr/>
          <p:nvPr/>
        </p:nvSpPr>
        <p:spPr>
          <a:xfrm>
            <a:off x="4191000" y="2895600"/>
            <a:ext cx="4572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0" name="Rectangle 9"/>
          <p:cNvSpPr/>
          <p:nvPr/>
        </p:nvSpPr>
        <p:spPr>
          <a:xfrm>
            <a:off x="3048000" y="1295400"/>
            <a:ext cx="4572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1" name="Rectangle 10"/>
          <p:cNvSpPr/>
          <p:nvPr/>
        </p:nvSpPr>
        <p:spPr>
          <a:xfrm>
            <a:off x="1905000" y="2900065"/>
            <a:ext cx="22860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12" name="Rectangle 11"/>
          <p:cNvSpPr/>
          <p:nvPr/>
        </p:nvSpPr>
        <p:spPr>
          <a:xfrm>
            <a:off x="1905000" y="1295400"/>
            <a:ext cx="1143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13" name="Rectangle 12"/>
          <p:cNvSpPr/>
          <p:nvPr/>
        </p:nvSpPr>
        <p:spPr>
          <a:xfrm>
            <a:off x="3505200" y="1299866"/>
            <a:ext cx="1828800" cy="4527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1905000" y="4572000"/>
            <a:ext cx="59436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1905000" y="1295400"/>
            <a:ext cx="0" cy="3276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81000" y="33483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Alice</a:t>
            </a:r>
            <a:endParaRPr lang="en-US" sz="2400" dirty="0"/>
          </a:p>
        </p:txBody>
      </p:sp>
      <p:sp>
        <p:nvSpPr>
          <p:cNvPr id="17" name="TextBox 16"/>
          <p:cNvSpPr txBox="1"/>
          <p:nvPr/>
        </p:nvSpPr>
        <p:spPr>
          <a:xfrm>
            <a:off x="457200" y="17481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Bob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1262655" y="38817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19" name="TextBox 18"/>
          <p:cNvSpPr txBox="1"/>
          <p:nvPr/>
        </p:nvSpPr>
        <p:spPr>
          <a:xfrm>
            <a:off x="1262655" y="33528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20" name="TextBox 19"/>
          <p:cNvSpPr txBox="1"/>
          <p:nvPr/>
        </p:nvSpPr>
        <p:spPr>
          <a:xfrm>
            <a:off x="1295400" y="28956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sp>
        <p:nvSpPr>
          <p:cNvPr id="21" name="TextBox 20"/>
          <p:cNvSpPr txBox="1"/>
          <p:nvPr/>
        </p:nvSpPr>
        <p:spPr>
          <a:xfrm>
            <a:off x="1273365" y="22815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22" name="TextBox 21"/>
          <p:cNvSpPr txBox="1"/>
          <p:nvPr/>
        </p:nvSpPr>
        <p:spPr>
          <a:xfrm>
            <a:off x="1273365" y="17526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23" name="TextBox 22"/>
          <p:cNvSpPr txBox="1"/>
          <p:nvPr/>
        </p:nvSpPr>
        <p:spPr>
          <a:xfrm>
            <a:off x="1306110" y="12954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cxnSp>
        <p:nvCxnSpPr>
          <p:cNvPr id="24" name="Straight Connector 23"/>
          <p:cNvCxnSpPr/>
          <p:nvPr/>
        </p:nvCxnSpPr>
        <p:spPr>
          <a:xfrm>
            <a:off x="6477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6705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6934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7162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7391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7620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3429000" y="12998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V="1">
            <a:off x="3429000" y="12998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5257800" y="12954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5257800" y="12954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4648200" y="2900065"/>
            <a:ext cx="18288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4572000" y="28956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V="1">
            <a:off x="4572000" y="28956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V="1">
            <a:off x="1981200" y="1295400"/>
            <a:ext cx="14478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1981200" y="1743669"/>
            <a:ext cx="1447800" cy="4465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V="1">
            <a:off x="3581400" y="1743669"/>
            <a:ext cx="1752600" cy="44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3581400" y="1304332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V="1">
            <a:off x="1981200" y="2886668"/>
            <a:ext cx="2133600" cy="2679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V="1">
            <a:off x="1981200" y="3343868"/>
            <a:ext cx="21336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V="1">
            <a:off x="4724400" y="3357265"/>
            <a:ext cx="1676400" cy="44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V="1">
            <a:off x="4724400" y="2886668"/>
            <a:ext cx="16764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3505200" y="1833265"/>
            <a:ext cx="18288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46" name="Straight Connector 45"/>
          <p:cNvCxnSpPr>
            <a:endCxn id="45" idx="1"/>
          </p:cNvCxnSpPr>
          <p:nvPr/>
        </p:nvCxnSpPr>
        <p:spPr>
          <a:xfrm>
            <a:off x="1905000" y="2057400"/>
            <a:ext cx="16002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3581400" y="1837733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V="1">
            <a:off x="3581400" y="2281535"/>
            <a:ext cx="1676400" cy="446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endCxn id="45" idx="1"/>
          </p:cNvCxnSpPr>
          <p:nvPr/>
        </p:nvCxnSpPr>
        <p:spPr>
          <a:xfrm flipH="1" flipV="1">
            <a:off x="3505200" y="2059633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45" idx="1"/>
          </p:cNvCxnSpPr>
          <p:nvPr/>
        </p:nvCxnSpPr>
        <p:spPr>
          <a:xfrm flipV="1">
            <a:off x="3505200" y="18332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 flipV="1">
            <a:off x="1905000" y="15262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V="1">
            <a:off x="1905000" y="12998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H="1" flipV="1">
            <a:off x="1905000" y="31264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V="1">
            <a:off x="1905000" y="29000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5257800" y="18332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V="1">
            <a:off x="5257800" y="20596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H="1" flipV="1">
            <a:off x="5334000" y="2588568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V="1">
            <a:off x="5334000" y="2362200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1905000" y="2590800"/>
            <a:ext cx="34290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Rectangle 59"/>
          <p:cNvSpPr/>
          <p:nvPr/>
        </p:nvSpPr>
        <p:spPr>
          <a:xfrm>
            <a:off x="4648200" y="3429000"/>
            <a:ext cx="18288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61" name="Straight Connector 60"/>
          <p:cNvCxnSpPr/>
          <p:nvPr/>
        </p:nvCxnSpPr>
        <p:spPr>
          <a:xfrm>
            <a:off x="5105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5334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5562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5791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6019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6248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3733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>
            <a:off x="3962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4191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4419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>
            <a:off x="4648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4876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2362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2590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>
            <a:off x="2819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>
            <a:off x="3048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3276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3505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1905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2133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1905000" y="4191000"/>
            <a:ext cx="45720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 flipH="1" flipV="1">
            <a:off x="4648200" y="36598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 flipV="1">
            <a:off x="4648200" y="34334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>
            <a:endCxn id="60" idx="1"/>
          </p:cNvCxnSpPr>
          <p:nvPr/>
        </p:nvCxnSpPr>
        <p:spPr>
          <a:xfrm flipV="1">
            <a:off x="1905000" y="3655368"/>
            <a:ext cx="2743200" cy="2232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4724400" y="3446864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>
            <a:off x="4724400" y="3886200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>
            <a:off x="2971800" y="12998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 flipV="1">
            <a:off x="2971800" y="12998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>
            <a:off x="4267200" y="28956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>
            <a:off x="4267200" y="33528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>
            <a:off x="4114800" y="28956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 flipV="1">
            <a:off x="4114800" y="28956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>
            <a:off x="6400800" y="34334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 flipV="1">
            <a:off x="6400800" y="36598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>
            <a:off x="6400800" y="28956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 flipV="1">
            <a:off x="6400800" y="28956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 flipH="1" flipV="1">
            <a:off x="6477000" y="41932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 flipV="1">
            <a:off x="6477000" y="39668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/>
          <p:nvPr/>
        </p:nvCxnSpPr>
        <p:spPr>
          <a:xfrm>
            <a:off x="5334000" y="2057400"/>
            <a:ext cx="22860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>
            <a:off x="5410200" y="1295400"/>
            <a:ext cx="21336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/>
          <p:nvPr/>
        </p:nvCxnSpPr>
        <p:spPr>
          <a:xfrm flipV="1">
            <a:off x="5410200" y="1748136"/>
            <a:ext cx="2133600" cy="44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>
            <a:off x="5410200" y="2362200"/>
            <a:ext cx="2133600" cy="4465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>
            <a:off x="5410200" y="2819400"/>
            <a:ext cx="21336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>
            <a:off x="7543800" y="12954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>
          <a:xfrm flipV="1">
            <a:off x="7543800" y="12954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/>
          <p:nvPr/>
        </p:nvCxnSpPr>
        <p:spPr>
          <a:xfrm>
            <a:off x="7543800" y="2362200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/>
          <p:nvPr/>
        </p:nvCxnSpPr>
        <p:spPr>
          <a:xfrm flipV="1">
            <a:off x="7543800" y="2588568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 flipV="1">
            <a:off x="6477000" y="3655368"/>
            <a:ext cx="1143000" cy="4464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/>
          <p:nvPr/>
        </p:nvCxnSpPr>
        <p:spPr>
          <a:xfrm flipV="1">
            <a:off x="6553200" y="2886668"/>
            <a:ext cx="10668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 flipV="1">
            <a:off x="6553200" y="3334936"/>
            <a:ext cx="10668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 flipV="1">
            <a:off x="6553200" y="3944536"/>
            <a:ext cx="10668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/>
          <p:nvPr/>
        </p:nvCxnSpPr>
        <p:spPr>
          <a:xfrm flipV="1">
            <a:off x="6553200" y="4401736"/>
            <a:ext cx="10668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/>
          <p:nvPr/>
        </p:nvCxnSpPr>
        <p:spPr>
          <a:xfrm>
            <a:off x="3962400" y="4724400"/>
            <a:ext cx="0" cy="68580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4" name="TextBox 123"/>
          <p:cNvSpPr txBox="1"/>
          <p:nvPr/>
        </p:nvSpPr>
        <p:spPr>
          <a:xfrm>
            <a:off x="2514600" y="5410200"/>
            <a:ext cx="2819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1 Active Inputs</a:t>
            </a:r>
            <a:endParaRPr lang="en-US" sz="2400" dirty="0"/>
          </a:p>
        </p:txBody>
      </p:sp>
      <p:cxnSp>
        <p:nvCxnSpPr>
          <p:cNvPr id="119" name="Straight Connector 118"/>
          <p:cNvCxnSpPr/>
          <p:nvPr/>
        </p:nvCxnSpPr>
        <p:spPr>
          <a:xfrm flipV="1">
            <a:off x="3962400" y="1066800"/>
            <a:ext cx="0" cy="3657600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36671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Cognitive Workload in Model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7620000" y="1219200"/>
            <a:ext cx="0" cy="365760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6477000" y="3966865"/>
            <a:ext cx="11430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HELLO</a:t>
            </a:r>
            <a:endParaRPr lang="en-US" sz="2400" dirty="0"/>
          </a:p>
        </p:txBody>
      </p:sp>
      <p:sp>
        <p:nvSpPr>
          <p:cNvPr id="6" name="Rectangle 5"/>
          <p:cNvSpPr/>
          <p:nvPr/>
        </p:nvSpPr>
        <p:spPr>
          <a:xfrm>
            <a:off x="6477000" y="2900065"/>
            <a:ext cx="11430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7" name="Rectangle 6"/>
          <p:cNvSpPr/>
          <p:nvPr/>
        </p:nvSpPr>
        <p:spPr>
          <a:xfrm>
            <a:off x="5334000" y="2366665"/>
            <a:ext cx="2286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HELLO</a:t>
            </a:r>
            <a:endParaRPr lang="en-US" sz="2400" dirty="0"/>
          </a:p>
        </p:txBody>
      </p:sp>
      <p:sp>
        <p:nvSpPr>
          <p:cNvPr id="8" name="Rectangle 7"/>
          <p:cNvSpPr/>
          <p:nvPr/>
        </p:nvSpPr>
        <p:spPr>
          <a:xfrm>
            <a:off x="5334000" y="1299865"/>
            <a:ext cx="2286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SPEAK</a:t>
            </a:r>
            <a:endParaRPr lang="en-US" sz="2400" dirty="0"/>
          </a:p>
        </p:txBody>
      </p:sp>
      <p:sp>
        <p:nvSpPr>
          <p:cNvPr id="9" name="Rectangle 8"/>
          <p:cNvSpPr/>
          <p:nvPr/>
        </p:nvSpPr>
        <p:spPr>
          <a:xfrm>
            <a:off x="4191000" y="2895600"/>
            <a:ext cx="4572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0" name="Rectangle 9"/>
          <p:cNvSpPr/>
          <p:nvPr/>
        </p:nvSpPr>
        <p:spPr>
          <a:xfrm>
            <a:off x="3048000" y="1295400"/>
            <a:ext cx="4572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1" name="Rectangle 10"/>
          <p:cNvSpPr/>
          <p:nvPr/>
        </p:nvSpPr>
        <p:spPr>
          <a:xfrm>
            <a:off x="1905000" y="2900065"/>
            <a:ext cx="22860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12" name="Rectangle 11"/>
          <p:cNvSpPr/>
          <p:nvPr/>
        </p:nvSpPr>
        <p:spPr>
          <a:xfrm>
            <a:off x="1905000" y="1295400"/>
            <a:ext cx="1143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13" name="Rectangle 12"/>
          <p:cNvSpPr/>
          <p:nvPr/>
        </p:nvSpPr>
        <p:spPr>
          <a:xfrm>
            <a:off x="3505200" y="1299866"/>
            <a:ext cx="1828800" cy="4527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1905000" y="4572000"/>
            <a:ext cx="59436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1905000" y="1295400"/>
            <a:ext cx="0" cy="3276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81000" y="33483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Alice</a:t>
            </a:r>
            <a:endParaRPr lang="en-US" sz="2400" dirty="0"/>
          </a:p>
        </p:txBody>
      </p:sp>
      <p:sp>
        <p:nvSpPr>
          <p:cNvPr id="17" name="TextBox 16"/>
          <p:cNvSpPr txBox="1"/>
          <p:nvPr/>
        </p:nvSpPr>
        <p:spPr>
          <a:xfrm>
            <a:off x="457200" y="17481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Bob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1262655" y="38817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19" name="TextBox 18"/>
          <p:cNvSpPr txBox="1"/>
          <p:nvPr/>
        </p:nvSpPr>
        <p:spPr>
          <a:xfrm>
            <a:off x="1262655" y="33528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20" name="TextBox 19"/>
          <p:cNvSpPr txBox="1"/>
          <p:nvPr/>
        </p:nvSpPr>
        <p:spPr>
          <a:xfrm>
            <a:off x="1295400" y="28956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sp>
        <p:nvSpPr>
          <p:cNvPr id="21" name="TextBox 20"/>
          <p:cNvSpPr txBox="1"/>
          <p:nvPr/>
        </p:nvSpPr>
        <p:spPr>
          <a:xfrm>
            <a:off x="1273365" y="22815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22" name="TextBox 21"/>
          <p:cNvSpPr txBox="1"/>
          <p:nvPr/>
        </p:nvSpPr>
        <p:spPr>
          <a:xfrm>
            <a:off x="1273365" y="17526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23" name="TextBox 22"/>
          <p:cNvSpPr txBox="1"/>
          <p:nvPr/>
        </p:nvSpPr>
        <p:spPr>
          <a:xfrm>
            <a:off x="1306110" y="12954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cxnSp>
        <p:nvCxnSpPr>
          <p:cNvPr id="24" name="Straight Connector 23"/>
          <p:cNvCxnSpPr/>
          <p:nvPr/>
        </p:nvCxnSpPr>
        <p:spPr>
          <a:xfrm>
            <a:off x="6477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6705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6934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7162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7391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7620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3429000" y="12998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V="1">
            <a:off x="3429000" y="12998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5257800" y="12954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5257800" y="12954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4648200" y="2900065"/>
            <a:ext cx="18288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4572000" y="28956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V="1">
            <a:off x="4572000" y="28956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V="1">
            <a:off x="1981200" y="1295400"/>
            <a:ext cx="14478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1981200" y="1743669"/>
            <a:ext cx="1447800" cy="4465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V="1">
            <a:off x="3581400" y="1743669"/>
            <a:ext cx="1752600" cy="44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3581400" y="1304332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V="1">
            <a:off x="1981200" y="2886668"/>
            <a:ext cx="2133600" cy="2679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V="1">
            <a:off x="1981200" y="3343868"/>
            <a:ext cx="21336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V="1">
            <a:off x="4724400" y="3357265"/>
            <a:ext cx="1676400" cy="44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V="1">
            <a:off x="4724400" y="2886668"/>
            <a:ext cx="16764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3505200" y="1833265"/>
            <a:ext cx="18288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46" name="Straight Connector 45"/>
          <p:cNvCxnSpPr>
            <a:endCxn id="45" idx="1"/>
          </p:cNvCxnSpPr>
          <p:nvPr/>
        </p:nvCxnSpPr>
        <p:spPr>
          <a:xfrm>
            <a:off x="1905000" y="2057400"/>
            <a:ext cx="16002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3581400" y="1837733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V="1">
            <a:off x="3581400" y="2281535"/>
            <a:ext cx="1676400" cy="446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endCxn id="45" idx="1"/>
          </p:cNvCxnSpPr>
          <p:nvPr/>
        </p:nvCxnSpPr>
        <p:spPr>
          <a:xfrm flipH="1" flipV="1">
            <a:off x="3505200" y="2059633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45" idx="1"/>
          </p:cNvCxnSpPr>
          <p:nvPr/>
        </p:nvCxnSpPr>
        <p:spPr>
          <a:xfrm flipV="1">
            <a:off x="3505200" y="18332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 flipV="1">
            <a:off x="1905000" y="15262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V="1">
            <a:off x="1905000" y="12998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H="1" flipV="1">
            <a:off x="1905000" y="31264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V="1">
            <a:off x="1905000" y="29000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5257800" y="18332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V="1">
            <a:off x="5257800" y="20596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H="1" flipV="1">
            <a:off x="5334000" y="2588568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V="1">
            <a:off x="5334000" y="2362200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1905000" y="2590800"/>
            <a:ext cx="34290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Rectangle 59"/>
          <p:cNvSpPr/>
          <p:nvPr/>
        </p:nvSpPr>
        <p:spPr>
          <a:xfrm>
            <a:off x="4648200" y="3429000"/>
            <a:ext cx="18288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61" name="Straight Connector 60"/>
          <p:cNvCxnSpPr/>
          <p:nvPr/>
        </p:nvCxnSpPr>
        <p:spPr>
          <a:xfrm>
            <a:off x="5105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5334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5562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5791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6019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6248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3733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>
            <a:off x="3962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4191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4419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>
            <a:off x="4648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4876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2362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2590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>
            <a:off x="2819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>
            <a:off x="3048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3276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3505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1905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2133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1905000" y="4191000"/>
            <a:ext cx="45720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 flipH="1" flipV="1">
            <a:off x="4648200" y="36598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 flipV="1">
            <a:off x="4648200" y="34334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>
            <a:endCxn id="60" idx="1"/>
          </p:cNvCxnSpPr>
          <p:nvPr/>
        </p:nvCxnSpPr>
        <p:spPr>
          <a:xfrm flipV="1">
            <a:off x="1905000" y="3655368"/>
            <a:ext cx="2743200" cy="2232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4724400" y="3446864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>
            <a:off x="4724400" y="3886200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>
            <a:off x="2971800" y="12998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 flipV="1">
            <a:off x="2971800" y="12998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>
            <a:off x="4267200" y="28956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>
            <a:off x="4267200" y="33528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>
            <a:off x="4114800" y="28956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 flipV="1">
            <a:off x="4114800" y="28956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>
            <a:off x="6400800" y="34334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 flipV="1">
            <a:off x="6400800" y="36598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>
            <a:off x="6400800" y="28956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 flipV="1">
            <a:off x="6400800" y="28956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 flipH="1" flipV="1">
            <a:off x="6477000" y="41932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 flipV="1">
            <a:off x="6477000" y="39668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/>
          <p:nvPr/>
        </p:nvCxnSpPr>
        <p:spPr>
          <a:xfrm>
            <a:off x="5334000" y="2057400"/>
            <a:ext cx="22860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>
            <a:off x="5410200" y="1295400"/>
            <a:ext cx="21336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/>
          <p:nvPr/>
        </p:nvCxnSpPr>
        <p:spPr>
          <a:xfrm flipV="1">
            <a:off x="5410200" y="1748136"/>
            <a:ext cx="2133600" cy="44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>
            <a:off x="5410200" y="2362200"/>
            <a:ext cx="2133600" cy="4465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>
            <a:off x="5410200" y="2819400"/>
            <a:ext cx="21336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>
            <a:off x="7543800" y="12954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>
          <a:xfrm flipV="1">
            <a:off x="7543800" y="12954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/>
          <p:nvPr/>
        </p:nvCxnSpPr>
        <p:spPr>
          <a:xfrm>
            <a:off x="7543800" y="2362200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/>
          <p:nvPr/>
        </p:nvCxnSpPr>
        <p:spPr>
          <a:xfrm flipV="1">
            <a:off x="7543800" y="2588568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 flipV="1">
            <a:off x="6477000" y="3655368"/>
            <a:ext cx="1143000" cy="4464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/>
          <p:nvPr/>
        </p:nvCxnSpPr>
        <p:spPr>
          <a:xfrm flipV="1">
            <a:off x="6553200" y="2886668"/>
            <a:ext cx="10668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 flipV="1">
            <a:off x="6553200" y="3334936"/>
            <a:ext cx="10668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 flipV="1">
            <a:off x="6553200" y="3944536"/>
            <a:ext cx="10668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/>
          <p:nvPr/>
        </p:nvCxnSpPr>
        <p:spPr>
          <a:xfrm flipV="1">
            <a:off x="6553200" y="4401736"/>
            <a:ext cx="10668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/>
          <p:nvPr/>
        </p:nvCxnSpPr>
        <p:spPr>
          <a:xfrm>
            <a:off x="4191000" y="4724400"/>
            <a:ext cx="0" cy="68580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4" name="TextBox 123"/>
          <p:cNvSpPr txBox="1"/>
          <p:nvPr/>
        </p:nvSpPr>
        <p:spPr>
          <a:xfrm>
            <a:off x="2743200" y="5410200"/>
            <a:ext cx="2819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1 Active Inputs</a:t>
            </a:r>
            <a:endParaRPr lang="en-US" sz="2400" dirty="0"/>
          </a:p>
        </p:txBody>
      </p:sp>
      <p:cxnSp>
        <p:nvCxnSpPr>
          <p:cNvPr id="119" name="Straight Connector 118"/>
          <p:cNvCxnSpPr/>
          <p:nvPr/>
        </p:nvCxnSpPr>
        <p:spPr>
          <a:xfrm flipV="1">
            <a:off x="4191000" y="1066800"/>
            <a:ext cx="0" cy="3657600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90904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Cognitive Workload in Model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7620000" y="1219200"/>
            <a:ext cx="0" cy="365760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6477000" y="3966865"/>
            <a:ext cx="11430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HELLO</a:t>
            </a:r>
            <a:endParaRPr lang="en-US" sz="2400" dirty="0"/>
          </a:p>
        </p:txBody>
      </p:sp>
      <p:sp>
        <p:nvSpPr>
          <p:cNvPr id="6" name="Rectangle 5"/>
          <p:cNvSpPr/>
          <p:nvPr/>
        </p:nvSpPr>
        <p:spPr>
          <a:xfrm>
            <a:off x="6477000" y="2900065"/>
            <a:ext cx="11430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7" name="Rectangle 6"/>
          <p:cNvSpPr/>
          <p:nvPr/>
        </p:nvSpPr>
        <p:spPr>
          <a:xfrm>
            <a:off x="5334000" y="2366665"/>
            <a:ext cx="2286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HELLO</a:t>
            </a:r>
            <a:endParaRPr lang="en-US" sz="2400" dirty="0"/>
          </a:p>
        </p:txBody>
      </p:sp>
      <p:sp>
        <p:nvSpPr>
          <p:cNvPr id="8" name="Rectangle 7"/>
          <p:cNvSpPr/>
          <p:nvPr/>
        </p:nvSpPr>
        <p:spPr>
          <a:xfrm>
            <a:off x="5334000" y="1299865"/>
            <a:ext cx="2286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SPEAK</a:t>
            </a:r>
            <a:endParaRPr lang="en-US" sz="2400" dirty="0"/>
          </a:p>
        </p:txBody>
      </p:sp>
      <p:sp>
        <p:nvSpPr>
          <p:cNvPr id="9" name="Rectangle 8"/>
          <p:cNvSpPr/>
          <p:nvPr/>
        </p:nvSpPr>
        <p:spPr>
          <a:xfrm>
            <a:off x="4191000" y="2895600"/>
            <a:ext cx="4572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0" name="Rectangle 9"/>
          <p:cNvSpPr/>
          <p:nvPr/>
        </p:nvSpPr>
        <p:spPr>
          <a:xfrm>
            <a:off x="3048000" y="1295400"/>
            <a:ext cx="4572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1" name="Rectangle 10"/>
          <p:cNvSpPr/>
          <p:nvPr/>
        </p:nvSpPr>
        <p:spPr>
          <a:xfrm>
            <a:off x="1905000" y="2900065"/>
            <a:ext cx="22860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12" name="Rectangle 11"/>
          <p:cNvSpPr/>
          <p:nvPr/>
        </p:nvSpPr>
        <p:spPr>
          <a:xfrm>
            <a:off x="1905000" y="1295400"/>
            <a:ext cx="1143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13" name="Rectangle 12"/>
          <p:cNvSpPr/>
          <p:nvPr/>
        </p:nvSpPr>
        <p:spPr>
          <a:xfrm>
            <a:off x="3505200" y="1299866"/>
            <a:ext cx="1828800" cy="4527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1905000" y="4572000"/>
            <a:ext cx="59436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1905000" y="1295400"/>
            <a:ext cx="0" cy="3276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81000" y="33483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Alice</a:t>
            </a:r>
            <a:endParaRPr lang="en-US" sz="2400" dirty="0"/>
          </a:p>
        </p:txBody>
      </p:sp>
      <p:sp>
        <p:nvSpPr>
          <p:cNvPr id="17" name="TextBox 16"/>
          <p:cNvSpPr txBox="1"/>
          <p:nvPr/>
        </p:nvSpPr>
        <p:spPr>
          <a:xfrm>
            <a:off x="457200" y="17481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Bob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1262655" y="38817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19" name="TextBox 18"/>
          <p:cNvSpPr txBox="1"/>
          <p:nvPr/>
        </p:nvSpPr>
        <p:spPr>
          <a:xfrm>
            <a:off x="1262655" y="33528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20" name="TextBox 19"/>
          <p:cNvSpPr txBox="1"/>
          <p:nvPr/>
        </p:nvSpPr>
        <p:spPr>
          <a:xfrm>
            <a:off x="1295400" y="28956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sp>
        <p:nvSpPr>
          <p:cNvPr id="21" name="TextBox 20"/>
          <p:cNvSpPr txBox="1"/>
          <p:nvPr/>
        </p:nvSpPr>
        <p:spPr>
          <a:xfrm>
            <a:off x="1273365" y="22815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22" name="TextBox 21"/>
          <p:cNvSpPr txBox="1"/>
          <p:nvPr/>
        </p:nvSpPr>
        <p:spPr>
          <a:xfrm>
            <a:off x="1273365" y="17526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23" name="TextBox 22"/>
          <p:cNvSpPr txBox="1"/>
          <p:nvPr/>
        </p:nvSpPr>
        <p:spPr>
          <a:xfrm>
            <a:off x="1306110" y="12954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cxnSp>
        <p:nvCxnSpPr>
          <p:cNvPr id="24" name="Straight Connector 23"/>
          <p:cNvCxnSpPr/>
          <p:nvPr/>
        </p:nvCxnSpPr>
        <p:spPr>
          <a:xfrm>
            <a:off x="6477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6705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6934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7162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7391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7620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3429000" y="12998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V="1">
            <a:off x="3429000" y="12998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5257800" y="12954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5257800" y="12954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4648200" y="2900065"/>
            <a:ext cx="18288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4572000" y="28956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V="1">
            <a:off x="4572000" y="28956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V="1">
            <a:off x="1981200" y="1295400"/>
            <a:ext cx="14478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1981200" y="1743669"/>
            <a:ext cx="1447800" cy="4465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V="1">
            <a:off x="3581400" y="1743669"/>
            <a:ext cx="1752600" cy="44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3581400" y="1304332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V="1">
            <a:off x="1981200" y="2886668"/>
            <a:ext cx="2133600" cy="2679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V="1">
            <a:off x="1981200" y="3343868"/>
            <a:ext cx="21336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V="1">
            <a:off x="4724400" y="3357265"/>
            <a:ext cx="1676400" cy="44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V="1">
            <a:off x="4724400" y="2886668"/>
            <a:ext cx="16764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3505200" y="1833265"/>
            <a:ext cx="18288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46" name="Straight Connector 45"/>
          <p:cNvCxnSpPr>
            <a:endCxn id="45" idx="1"/>
          </p:cNvCxnSpPr>
          <p:nvPr/>
        </p:nvCxnSpPr>
        <p:spPr>
          <a:xfrm>
            <a:off x="1905000" y="2057400"/>
            <a:ext cx="16002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3581400" y="1837733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V="1">
            <a:off x="3581400" y="2281535"/>
            <a:ext cx="1676400" cy="446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endCxn id="45" idx="1"/>
          </p:cNvCxnSpPr>
          <p:nvPr/>
        </p:nvCxnSpPr>
        <p:spPr>
          <a:xfrm flipH="1" flipV="1">
            <a:off x="3505200" y="2059633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45" idx="1"/>
          </p:cNvCxnSpPr>
          <p:nvPr/>
        </p:nvCxnSpPr>
        <p:spPr>
          <a:xfrm flipV="1">
            <a:off x="3505200" y="18332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 flipV="1">
            <a:off x="1905000" y="15262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V="1">
            <a:off x="1905000" y="12998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H="1" flipV="1">
            <a:off x="1905000" y="31264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V="1">
            <a:off x="1905000" y="29000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5257800" y="18332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V="1">
            <a:off x="5257800" y="20596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H="1" flipV="1">
            <a:off x="5334000" y="2588568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V="1">
            <a:off x="5334000" y="2362200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1905000" y="2590800"/>
            <a:ext cx="34290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Rectangle 59"/>
          <p:cNvSpPr/>
          <p:nvPr/>
        </p:nvSpPr>
        <p:spPr>
          <a:xfrm>
            <a:off x="4648200" y="3429000"/>
            <a:ext cx="18288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61" name="Straight Connector 60"/>
          <p:cNvCxnSpPr/>
          <p:nvPr/>
        </p:nvCxnSpPr>
        <p:spPr>
          <a:xfrm>
            <a:off x="5105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5334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5562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5791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6019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6248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3733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>
            <a:off x="3962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4191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4419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>
            <a:off x="4648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4876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2362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2590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>
            <a:off x="2819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>
            <a:off x="3048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3276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3505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1905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2133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1905000" y="4191000"/>
            <a:ext cx="45720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 flipH="1" flipV="1">
            <a:off x="4648200" y="36598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 flipV="1">
            <a:off x="4648200" y="34334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>
            <a:endCxn id="60" idx="1"/>
          </p:cNvCxnSpPr>
          <p:nvPr/>
        </p:nvCxnSpPr>
        <p:spPr>
          <a:xfrm flipV="1">
            <a:off x="1905000" y="3655368"/>
            <a:ext cx="2743200" cy="2232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4724400" y="3446864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>
            <a:off x="4724400" y="3886200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>
            <a:off x="2971800" y="12998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 flipV="1">
            <a:off x="2971800" y="12998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>
            <a:off x="4267200" y="28956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>
            <a:off x="4267200" y="33528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>
            <a:off x="4114800" y="28956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 flipV="1">
            <a:off x="4114800" y="28956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>
            <a:off x="6400800" y="34334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 flipV="1">
            <a:off x="6400800" y="36598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>
            <a:off x="6400800" y="28956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 flipV="1">
            <a:off x="6400800" y="28956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 flipH="1" flipV="1">
            <a:off x="6477000" y="41932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 flipV="1">
            <a:off x="6477000" y="39668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/>
          <p:nvPr/>
        </p:nvCxnSpPr>
        <p:spPr>
          <a:xfrm>
            <a:off x="5334000" y="2057400"/>
            <a:ext cx="22860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>
            <a:off x="5410200" y="1295400"/>
            <a:ext cx="21336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/>
          <p:nvPr/>
        </p:nvCxnSpPr>
        <p:spPr>
          <a:xfrm flipV="1">
            <a:off x="5410200" y="1748136"/>
            <a:ext cx="2133600" cy="44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>
            <a:off x="5410200" y="2362200"/>
            <a:ext cx="2133600" cy="4465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>
            <a:off x="5410200" y="2819400"/>
            <a:ext cx="21336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>
            <a:off x="7543800" y="12954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>
          <a:xfrm flipV="1">
            <a:off x="7543800" y="12954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/>
          <p:nvPr/>
        </p:nvCxnSpPr>
        <p:spPr>
          <a:xfrm>
            <a:off x="7543800" y="2362200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/>
          <p:nvPr/>
        </p:nvCxnSpPr>
        <p:spPr>
          <a:xfrm flipV="1">
            <a:off x="7543800" y="2588568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 flipV="1">
            <a:off x="6477000" y="3655368"/>
            <a:ext cx="1143000" cy="4464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/>
          <p:nvPr/>
        </p:nvCxnSpPr>
        <p:spPr>
          <a:xfrm flipV="1">
            <a:off x="6553200" y="2886668"/>
            <a:ext cx="10668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 flipV="1">
            <a:off x="6553200" y="3334936"/>
            <a:ext cx="10668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 flipV="1">
            <a:off x="6553200" y="3944536"/>
            <a:ext cx="10668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/>
          <p:nvPr/>
        </p:nvCxnSpPr>
        <p:spPr>
          <a:xfrm flipV="1">
            <a:off x="6553200" y="4401736"/>
            <a:ext cx="10668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/>
          <p:nvPr/>
        </p:nvCxnSpPr>
        <p:spPr>
          <a:xfrm>
            <a:off x="4419600" y="4724400"/>
            <a:ext cx="0" cy="68580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4" name="TextBox 123"/>
          <p:cNvSpPr txBox="1"/>
          <p:nvPr/>
        </p:nvSpPr>
        <p:spPr>
          <a:xfrm>
            <a:off x="2971800" y="5410200"/>
            <a:ext cx="2819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1 Active Inputs</a:t>
            </a:r>
            <a:endParaRPr lang="en-US" sz="2400" dirty="0"/>
          </a:p>
        </p:txBody>
      </p:sp>
      <p:cxnSp>
        <p:nvCxnSpPr>
          <p:cNvPr id="119" name="Straight Connector 118"/>
          <p:cNvCxnSpPr/>
          <p:nvPr/>
        </p:nvCxnSpPr>
        <p:spPr>
          <a:xfrm flipV="1">
            <a:off x="4419600" y="1066800"/>
            <a:ext cx="0" cy="3657600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26517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Cognitive Workload in Model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7620000" y="1219200"/>
            <a:ext cx="0" cy="365760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6477000" y="3966865"/>
            <a:ext cx="11430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HELLO</a:t>
            </a:r>
            <a:endParaRPr lang="en-US" sz="2400" dirty="0"/>
          </a:p>
        </p:txBody>
      </p:sp>
      <p:sp>
        <p:nvSpPr>
          <p:cNvPr id="6" name="Rectangle 5"/>
          <p:cNvSpPr/>
          <p:nvPr/>
        </p:nvSpPr>
        <p:spPr>
          <a:xfrm>
            <a:off x="6477000" y="2900065"/>
            <a:ext cx="11430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7" name="Rectangle 6"/>
          <p:cNvSpPr/>
          <p:nvPr/>
        </p:nvSpPr>
        <p:spPr>
          <a:xfrm>
            <a:off x="5334000" y="2366665"/>
            <a:ext cx="2286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HELLO</a:t>
            </a:r>
            <a:endParaRPr lang="en-US" sz="2400" dirty="0"/>
          </a:p>
        </p:txBody>
      </p:sp>
      <p:sp>
        <p:nvSpPr>
          <p:cNvPr id="8" name="Rectangle 7"/>
          <p:cNvSpPr/>
          <p:nvPr/>
        </p:nvSpPr>
        <p:spPr>
          <a:xfrm>
            <a:off x="5334000" y="1299865"/>
            <a:ext cx="2286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SPEAK</a:t>
            </a:r>
            <a:endParaRPr lang="en-US" sz="2400" dirty="0"/>
          </a:p>
        </p:txBody>
      </p:sp>
      <p:sp>
        <p:nvSpPr>
          <p:cNvPr id="9" name="Rectangle 8"/>
          <p:cNvSpPr/>
          <p:nvPr/>
        </p:nvSpPr>
        <p:spPr>
          <a:xfrm>
            <a:off x="4191000" y="2895600"/>
            <a:ext cx="4572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0" name="Rectangle 9"/>
          <p:cNvSpPr/>
          <p:nvPr/>
        </p:nvSpPr>
        <p:spPr>
          <a:xfrm>
            <a:off x="3048000" y="1295400"/>
            <a:ext cx="4572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1" name="Rectangle 10"/>
          <p:cNvSpPr/>
          <p:nvPr/>
        </p:nvSpPr>
        <p:spPr>
          <a:xfrm>
            <a:off x="1905000" y="2900065"/>
            <a:ext cx="22860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12" name="Rectangle 11"/>
          <p:cNvSpPr/>
          <p:nvPr/>
        </p:nvSpPr>
        <p:spPr>
          <a:xfrm>
            <a:off x="1905000" y="1295400"/>
            <a:ext cx="1143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13" name="Rectangle 12"/>
          <p:cNvSpPr/>
          <p:nvPr/>
        </p:nvSpPr>
        <p:spPr>
          <a:xfrm>
            <a:off x="3505200" y="1299866"/>
            <a:ext cx="1828800" cy="4527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1905000" y="4572000"/>
            <a:ext cx="59436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1905000" y="1295400"/>
            <a:ext cx="0" cy="3276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81000" y="33483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Alice</a:t>
            </a:r>
            <a:endParaRPr lang="en-US" sz="2400" dirty="0"/>
          </a:p>
        </p:txBody>
      </p:sp>
      <p:sp>
        <p:nvSpPr>
          <p:cNvPr id="17" name="TextBox 16"/>
          <p:cNvSpPr txBox="1"/>
          <p:nvPr/>
        </p:nvSpPr>
        <p:spPr>
          <a:xfrm>
            <a:off x="457200" y="17481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Bob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1262655" y="38817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19" name="TextBox 18"/>
          <p:cNvSpPr txBox="1"/>
          <p:nvPr/>
        </p:nvSpPr>
        <p:spPr>
          <a:xfrm>
            <a:off x="1262655" y="33528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20" name="TextBox 19"/>
          <p:cNvSpPr txBox="1"/>
          <p:nvPr/>
        </p:nvSpPr>
        <p:spPr>
          <a:xfrm>
            <a:off x="1295400" y="28956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sp>
        <p:nvSpPr>
          <p:cNvPr id="21" name="TextBox 20"/>
          <p:cNvSpPr txBox="1"/>
          <p:nvPr/>
        </p:nvSpPr>
        <p:spPr>
          <a:xfrm>
            <a:off x="1273365" y="22815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22" name="TextBox 21"/>
          <p:cNvSpPr txBox="1"/>
          <p:nvPr/>
        </p:nvSpPr>
        <p:spPr>
          <a:xfrm>
            <a:off x="1273365" y="17526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23" name="TextBox 22"/>
          <p:cNvSpPr txBox="1"/>
          <p:nvPr/>
        </p:nvSpPr>
        <p:spPr>
          <a:xfrm>
            <a:off x="1306110" y="12954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cxnSp>
        <p:nvCxnSpPr>
          <p:cNvPr id="24" name="Straight Connector 23"/>
          <p:cNvCxnSpPr/>
          <p:nvPr/>
        </p:nvCxnSpPr>
        <p:spPr>
          <a:xfrm>
            <a:off x="6477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6705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6934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7162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7391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7620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3429000" y="12998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V="1">
            <a:off x="3429000" y="12998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5257800" y="12954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5257800" y="12954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4648200" y="2900065"/>
            <a:ext cx="18288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4572000" y="28956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V="1">
            <a:off x="4572000" y="28956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V="1">
            <a:off x="1981200" y="1295400"/>
            <a:ext cx="14478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1981200" y="1743669"/>
            <a:ext cx="1447800" cy="4465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V="1">
            <a:off x="3581400" y="1743669"/>
            <a:ext cx="1752600" cy="44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3581400" y="1304332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V="1">
            <a:off x="1981200" y="2886668"/>
            <a:ext cx="2133600" cy="2679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V="1">
            <a:off x="1981200" y="3343868"/>
            <a:ext cx="21336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V="1">
            <a:off x="4724400" y="3357265"/>
            <a:ext cx="1676400" cy="44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V="1">
            <a:off x="4724400" y="2886668"/>
            <a:ext cx="16764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3505200" y="1833265"/>
            <a:ext cx="18288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46" name="Straight Connector 45"/>
          <p:cNvCxnSpPr>
            <a:endCxn id="45" idx="1"/>
          </p:cNvCxnSpPr>
          <p:nvPr/>
        </p:nvCxnSpPr>
        <p:spPr>
          <a:xfrm>
            <a:off x="1905000" y="2057400"/>
            <a:ext cx="16002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3581400" y="1837733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V="1">
            <a:off x="3581400" y="2281535"/>
            <a:ext cx="1676400" cy="446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endCxn id="45" idx="1"/>
          </p:cNvCxnSpPr>
          <p:nvPr/>
        </p:nvCxnSpPr>
        <p:spPr>
          <a:xfrm flipH="1" flipV="1">
            <a:off x="3505200" y="2059633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45" idx="1"/>
          </p:cNvCxnSpPr>
          <p:nvPr/>
        </p:nvCxnSpPr>
        <p:spPr>
          <a:xfrm flipV="1">
            <a:off x="3505200" y="18332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 flipV="1">
            <a:off x="1905000" y="15262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V="1">
            <a:off x="1905000" y="12998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H="1" flipV="1">
            <a:off x="1905000" y="31264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V="1">
            <a:off x="1905000" y="29000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5257800" y="18332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V="1">
            <a:off x="5257800" y="20596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H="1" flipV="1">
            <a:off x="5334000" y="2588568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V="1">
            <a:off x="5334000" y="2362200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1905000" y="2590800"/>
            <a:ext cx="34290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Rectangle 59"/>
          <p:cNvSpPr/>
          <p:nvPr/>
        </p:nvSpPr>
        <p:spPr>
          <a:xfrm>
            <a:off x="4648200" y="3429000"/>
            <a:ext cx="18288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61" name="Straight Connector 60"/>
          <p:cNvCxnSpPr/>
          <p:nvPr/>
        </p:nvCxnSpPr>
        <p:spPr>
          <a:xfrm>
            <a:off x="5105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5334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5562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5791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6019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6248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3733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>
            <a:off x="3962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4191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4419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>
            <a:off x="4648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4876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2362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2590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>
            <a:off x="2819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>
            <a:off x="3048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3276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3505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1905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2133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1905000" y="4191000"/>
            <a:ext cx="45720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 flipH="1" flipV="1">
            <a:off x="4648200" y="36598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 flipV="1">
            <a:off x="4648200" y="34334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>
            <a:endCxn id="60" idx="1"/>
          </p:cNvCxnSpPr>
          <p:nvPr/>
        </p:nvCxnSpPr>
        <p:spPr>
          <a:xfrm flipV="1">
            <a:off x="1905000" y="3655368"/>
            <a:ext cx="2743200" cy="2232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4724400" y="3446864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>
            <a:off x="4724400" y="3886200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>
            <a:off x="2971800" y="12998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 flipV="1">
            <a:off x="2971800" y="12998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>
            <a:off x="4267200" y="28956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>
            <a:off x="4267200" y="33528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>
            <a:off x="4114800" y="28956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 flipV="1">
            <a:off x="4114800" y="28956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>
            <a:off x="6400800" y="34334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 flipV="1">
            <a:off x="6400800" y="36598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>
            <a:off x="6400800" y="28956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 flipV="1">
            <a:off x="6400800" y="28956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 flipH="1" flipV="1">
            <a:off x="6477000" y="41932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 flipV="1">
            <a:off x="6477000" y="39668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/>
          <p:nvPr/>
        </p:nvCxnSpPr>
        <p:spPr>
          <a:xfrm>
            <a:off x="5334000" y="2057400"/>
            <a:ext cx="22860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>
            <a:off x="5410200" y="1295400"/>
            <a:ext cx="21336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/>
          <p:nvPr/>
        </p:nvCxnSpPr>
        <p:spPr>
          <a:xfrm flipV="1">
            <a:off x="5410200" y="1748136"/>
            <a:ext cx="2133600" cy="44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>
            <a:off x="5410200" y="2362200"/>
            <a:ext cx="2133600" cy="4465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>
            <a:off x="5410200" y="2819400"/>
            <a:ext cx="21336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>
            <a:off x="7543800" y="12954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>
          <a:xfrm flipV="1">
            <a:off x="7543800" y="12954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/>
          <p:nvPr/>
        </p:nvCxnSpPr>
        <p:spPr>
          <a:xfrm>
            <a:off x="7543800" y="2362200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/>
          <p:nvPr/>
        </p:nvCxnSpPr>
        <p:spPr>
          <a:xfrm flipV="1">
            <a:off x="7543800" y="2588568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 flipV="1">
            <a:off x="6477000" y="3655368"/>
            <a:ext cx="1143000" cy="4464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/>
          <p:nvPr/>
        </p:nvCxnSpPr>
        <p:spPr>
          <a:xfrm flipV="1">
            <a:off x="6553200" y="2886668"/>
            <a:ext cx="10668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 flipV="1">
            <a:off x="6553200" y="3334936"/>
            <a:ext cx="10668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 flipV="1">
            <a:off x="6553200" y="3944536"/>
            <a:ext cx="10668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/>
          <p:nvPr/>
        </p:nvCxnSpPr>
        <p:spPr>
          <a:xfrm flipV="1">
            <a:off x="6553200" y="4401736"/>
            <a:ext cx="10668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/>
          <p:nvPr/>
        </p:nvCxnSpPr>
        <p:spPr>
          <a:xfrm>
            <a:off x="4648200" y="4724400"/>
            <a:ext cx="0" cy="68580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4" name="TextBox 123"/>
          <p:cNvSpPr txBox="1"/>
          <p:nvPr/>
        </p:nvSpPr>
        <p:spPr>
          <a:xfrm>
            <a:off x="3200400" y="5410200"/>
            <a:ext cx="2819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2 Active Inputs</a:t>
            </a:r>
            <a:endParaRPr lang="en-US" sz="2400" dirty="0"/>
          </a:p>
        </p:txBody>
      </p:sp>
      <p:cxnSp>
        <p:nvCxnSpPr>
          <p:cNvPr id="119" name="Straight Connector 118"/>
          <p:cNvCxnSpPr/>
          <p:nvPr/>
        </p:nvCxnSpPr>
        <p:spPr>
          <a:xfrm flipV="1">
            <a:off x="4648200" y="1066800"/>
            <a:ext cx="0" cy="3657600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83016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Cognitive Workload in Model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7620000" y="1219200"/>
            <a:ext cx="0" cy="365760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6477000" y="3966865"/>
            <a:ext cx="11430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HELLO</a:t>
            </a:r>
            <a:endParaRPr lang="en-US" sz="2400" dirty="0"/>
          </a:p>
        </p:txBody>
      </p:sp>
      <p:sp>
        <p:nvSpPr>
          <p:cNvPr id="6" name="Rectangle 5"/>
          <p:cNvSpPr/>
          <p:nvPr/>
        </p:nvSpPr>
        <p:spPr>
          <a:xfrm>
            <a:off x="6477000" y="2900065"/>
            <a:ext cx="11430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7" name="Rectangle 6"/>
          <p:cNvSpPr/>
          <p:nvPr/>
        </p:nvSpPr>
        <p:spPr>
          <a:xfrm>
            <a:off x="5334000" y="2366665"/>
            <a:ext cx="2286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HELLO</a:t>
            </a:r>
            <a:endParaRPr lang="en-US" sz="2400" dirty="0"/>
          </a:p>
        </p:txBody>
      </p:sp>
      <p:sp>
        <p:nvSpPr>
          <p:cNvPr id="8" name="Rectangle 7"/>
          <p:cNvSpPr/>
          <p:nvPr/>
        </p:nvSpPr>
        <p:spPr>
          <a:xfrm>
            <a:off x="5334000" y="1299865"/>
            <a:ext cx="2286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SPEAK</a:t>
            </a:r>
            <a:endParaRPr lang="en-US" sz="2400" dirty="0"/>
          </a:p>
        </p:txBody>
      </p:sp>
      <p:sp>
        <p:nvSpPr>
          <p:cNvPr id="9" name="Rectangle 8"/>
          <p:cNvSpPr/>
          <p:nvPr/>
        </p:nvSpPr>
        <p:spPr>
          <a:xfrm>
            <a:off x="4191000" y="2895600"/>
            <a:ext cx="4572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0" name="Rectangle 9"/>
          <p:cNvSpPr/>
          <p:nvPr/>
        </p:nvSpPr>
        <p:spPr>
          <a:xfrm>
            <a:off x="3048000" y="1295400"/>
            <a:ext cx="4572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1" name="Rectangle 10"/>
          <p:cNvSpPr/>
          <p:nvPr/>
        </p:nvSpPr>
        <p:spPr>
          <a:xfrm>
            <a:off x="1905000" y="2900065"/>
            <a:ext cx="22860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12" name="Rectangle 11"/>
          <p:cNvSpPr/>
          <p:nvPr/>
        </p:nvSpPr>
        <p:spPr>
          <a:xfrm>
            <a:off x="1905000" y="1295400"/>
            <a:ext cx="1143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13" name="Rectangle 12"/>
          <p:cNvSpPr/>
          <p:nvPr/>
        </p:nvSpPr>
        <p:spPr>
          <a:xfrm>
            <a:off x="3505200" y="1299866"/>
            <a:ext cx="1828800" cy="4527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1905000" y="4572000"/>
            <a:ext cx="59436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1905000" y="1295400"/>
            <a:ext cx="0" cy="3276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81000" y="33483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Alice</a:t>
            </a:r>
            <a:endParaRPr lang="en-US" sz="2400" dirty="0"/>
          </a:p>
        </p:txBody>
      </p:sp>
      <p:sp>
        <p:nvSpPr>
          <p:cNvPr id="17" name="TextBox 16"/>
          <p:cNvSpPr txBox="1"/>
          <p:nvPr/>
        </p:nvSpPr>
        <p:spPr>
          <a:xfrm>
            <a:off x="457200" y="17481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Bob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1262655" y="38817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19" name="TextBox 18"/>
          <p:cNvSpPr txBox="1"/>
          <p:nvPr/>
        </p:nvSpPr>
        <p:spPr>
          <a:xfrm>
            <a:off x="1262655" y="33528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20" name="TextBox 19"/>
          <p:cNvSpPr txBox="1"/>
          <p:nvPr/>
        </p:nvSpPr>
        <p:spPr>
          <a:xfrm>
            <a:off x="1295400" y="28956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sp>
        <p:nvSpPr>
          <p:cNvPr id="21" name="TextBox 20"/>
          <p:cNvSpPr txBox="1"/>
          <p:nvPr/>
        </p:nvSpPr>
        <p:spPr>
          <a:xfrm>
            <a:off x="1273365" y="22815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22" name="TextBox 21"/>
          <p:cNvSpPr txBox="1"/>
          <p:nvPr/>
        </p:nvSpPr>
        <p:spPr>
          <a:xfrm>
            <a:off x="1273365" y="17526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23" name="TextBox 22"/>
          <p:cNvSpPr txBox="1"/>
          <p:nvPr/>
        </p:nvSpPr>
        <p:spPr>
          <a:xfrm>
            <a:off x="1306110" y="12954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cxnSp>
        <p:nvCxnSpPr>
          <p:cNvPr id="24" name="Straight Connector 23"/>
          <p:cNvCxnSpPr/>
          <p:nvPr/>
        </p:nvCxnSpPr>
        <p:spPr>
          <a:xfrm>
            <a:off x="6477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6705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6934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7162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7391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7620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3429000" y="12998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V="1">
            <a:off x="3429000" y="12998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5257800" y="12954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5257800" y="12954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4648200" y="2900065"/>
            <a:ext cx="18288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4572000" y="28956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V="1">
            <a:off x="4572000" y="28956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V="1">
            <a:off x="1981200" y="1295400"/>
            <a:ext cx="14478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1981200" y="1743669"/>
            <a:ext cx="1447800" cy="4465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V="1">
            <a:off x="3581400" y="1743669"/>
            <a:ext cx="1752600" cy="44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3581400" y="1304332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V="1">
            <a:off x="1981200" y="2886668"/>
            <a:ext cx="2133600" cy="2679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V="1">
            <a:off x="1981200" y="3343868"/>
            <a:ext cx="21336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V="1">
            <a:off x="4724400" y="3357265"/>
            <a:ext cx="1676400" cy="44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V="1">
            <a:off x="4724400" y="2886668"/>
            <a:ext cx="16764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3505200" y="1833265"/>
            <a:ext cx="18288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46" name="Straight Connector 45"/>
          <p:cNvCxnSpPr>
            <a:endCxn id="45" idx="1"/>
          </p:cNvCxnSpPr>
          <p:nvPr/>
        </p:nvCxnSpPr>
        <p:spPr>
          <a:xfrm>
            <a:off x="1905000" y="2057400"/>
            <a:ext cx="16002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3581400" y="1837733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V="1">
            <a:off x="3581400" y="2281535"/>
            <a:ext cx="1676400" cy="446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endCxn id="45" idx="1"/>
          </p:cNvCxnSpPr>
          <p:nvPr/>
        </p:nvCxnSpPr>
        <p:spPr>
          <a:xfrm flipH="1" flipV="1">
            <a:off x="3505200" y="2059633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45" idx="1"/>
          </p:cNvCxnSpPr>
          <p:nvPr/>
        </p:nvCxnSpPr>
        <p:spPr>
          <a:xfrm flipV="1">
            <a:off x="3505200" y="18332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 flipV="1">
            <a:off x="1905000" y="15262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V="1">
            <a:off x="1905000" y="12998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H="1" flipV="1">
            <a:off x="1905000" y="31264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V="1">
            <a:off x="1905000" y="29000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5257800" y="18332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V="1">
            <a:off x="5257800" y="20596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H="1" flipV="1">
            <a:off x="5334000" y="2588568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V="1">
            <a:off x="5334000" y="2362200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1905000" y="2590800"/>
            <a:ext cx="34290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Rectangle 59"/>
          <p:cNvSpPr/>
          <p:nvPr/>
        </p:nvSpPr>
        <p:spPr>
          <a:xfrm>
            <a:off x="4648200" y="3429000"/>
            <a:ext cx="18288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61" name="Straight Connector 60"/>
          <p:cNvCxnSpPr/>
          <p:nvPr/>
        </p:nvCxnSpPr>
        <p:spPr>
          <a:xfrm>
            <a:off x="5105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5334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5562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5791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6019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6248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3733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>
            <a:off x="3962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4191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4419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>
            <a:off x="4648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4876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2362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2590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>
            <a:off x="2819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>
            <a:off x="3048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3276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3505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1905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2133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1905000" y="4191000"/>
            <a:ext cx="45720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 flipH="1" flipV="1">
            <a:off x="4648200" y="36598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 flipV="1">
            <a:off x="4648200" y="34334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>
            <a:endCxn id="60" idx="1"/>
          </p:cNvCxnSpPr>
          <p:nvPr/>
        </p:nvCxnSpPr>
        <p:spPr>
          <a:xfrm flipV="1">
            <a:off x="1905000" y="3655368"/>
            <a:ext cx="2743200" cy="2232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4724400" y="3446864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>
            <a:off x="4724400" y="3886200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>
            <a:off x="2971800" y="12998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 flipV="1">
            <a:off x="2971800" y="12998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>
            <a:off x="4267200" y="28956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>
            <a:off x="4267200" y="33528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>
            <a:off x="4114800" y="28956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 flipV="1">
            <a:off x="4114800" y="28956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>
            <a:off x="6400800" y="34334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 flipV="1">
            <a:off x="6400800" y="36598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>
            <a:off x="6400800" y="28956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 flipV="1">
            <a:off x="6400800" y="28956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 flipH="1" flipV="1">
            <a:off x="6477000" y="41932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 flipV="1">
            <a:off x="6477000" y="39668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/>
          <p:nvPr/>
        </p:nvCxnSpPr>
        <p:spPr>
          <a:xfrm>
            <a:off x="5334000" y="2057400"/>
            <a:ext cx="22860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>
            <a:off x="5410200" y="1295400"/>
            <a:ext cx="21336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/>
          <p:nvPr/>
        </p:nvCxnSpPr>
        <p:spPr>
          <a:xfrm flipV="1">
            <a:off x="5410200" y="1748136"/>
            <a:ext cx="2133600" cy="44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>
            <a:off x="5410200" y="2362200"/>
            <a:ext cx="2133600" cy="4465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>
            <a:off x="5410200" y="2819400"/>
            <a:ext cx="21336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>
            <a:off x="7543800" y="12954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>
          <a:xfrm flipV="1">
            <a:off x="7543800" y="12954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/>
          <p:nvPr/>
        </p:nvCxnSpPr>
        <p:spPr>
          <a:xfrm>
            <a:off x="7543800" y="2362200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/>
          <p:nvPr/>
        </p:nvCxnSpPr>
        <p:spPr>
          <a:xfrm flipV="1">
            <a:off x="7543800" y="2588568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 flipV="1">
            <a:off x="6477000" y="3655368"/>
            <a:ext cx="1143000" cy="4464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/>
          <p:nvPr/>
        </p:nvCxnSpPr>
        <p:spPr>
          <a:xfrm flipV="1">
            <a:off x="6553200" y="2886668"/>
            <a:ext cx="10668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 flipV="1">
            <a:off x="6553200" y="3334936"/>
            <a:ext cx="10668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 flipV="1">
            <a:off x="6553200" y="3944536"/>
            <a:ext cx="10668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/>
          <p:nvPr/>
        </p:nvCxnSpPr>
        <p:spPr>
          <a:xfrm flipV="1">
            <a:off x="6553200" y="4401736"/>
            <a:ext cx="10668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/>
          <p:nvPr/>
        </p:nvCxnSpPr>
        <p:spPr>
          <a:xfrm>
            <a:off x="4876800" y="4724400"/>
            <a:ext cx="0" cy="68580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4" name="TextBox 123"/>
          <p:cNvSpPr txBox="1"/>
          <p:nvPr/>
        </p:nvSpPr>
        <p:spPr>
          <a:xfrm>
            <a:off x="3429000" y="5410200"/>
            <a:ext cx="2819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2 Active Inputs</a:t>
            </a:r>
            <a:endParaRPr lang="en-US" sz="2400" dirty="0"/>
          </a:p>
        </p:txBody>
      </p:sp>
      <p:cxnSp>
        <p:nvCxnSpPr>
          <p:cNvPr id="119" name="Straight Connector 118"/>
          <p:cNvCxnSpPr/>
          <p:nvPr/>
        </p:nvCxnSpPr>
        <p:spPr>
          <a:xfrm flipV="1">
            <a:off x="4876800" y="1066800"/>
            <a:ext cx="0" cy="3657600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20236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Workload</a:t>
            </a:r>
            <a:endParaRPr lang="en-US" dirty="0"/>
          </a:p>
        </p:txBody>
      </p:sp>
      <p:sp>
        <p:nvSpPr>
          <p:cNvPr id="3" name="Oval 2"/>
          <p:cNvSpPr/>
          <p:nvPr/>
        </p:nvSpPr>
        <p:spPr>
          <a:xfrm>
            <a:off x="3200400" y="1371600"/>
            <a:ext cx="2667000" cy="2590800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Temporal</a:t>
            </a:r>
            <a:endParaRPr lang="en-US" sz="2800" dirty="0"/>
          </a:p>
        </p:txBody>
      </p:sp>
      <p:sp>
        <p:nvSpPr>
          <p:cNvPr id="4" name="Oval 3"/>
          <p:cNvSpPr/>
          <p:nvPr/>
        </p:nvSpPr>
        <p:spPr>
          <a:xfrm>
            <a:off x="5410200" y="3429000"/>
            <a:ext cx="2667000" cy="2590800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Cognitive</a:t>
            </a:r>
            <a:endParaRPr lang="en-US" sz="2800" dirty="0"/>
          </a:p>
        </p:txBody>
      </p:sp>
      <p:sp>
        <p:nvSpPr>
          <p:cNvPr id="5" name="Oval 4"/>
          <p:cNvSpPr/>
          <p:nvPr/>
        </p:nvSpPr>
        <p:spPr>
          <a:xfrm>
            <a:off x="990600" y="3429000"/>
            <a:ext cx="2667000" cy="2590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Perceptual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8822007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Rectangle 113"/>
          <p:cNvSpPr/>
          <p:nvPr/>
        </p:nvSpPr>
        <p:spPr>
          <a:xfrm>
            <a:off x="7620000" y="1147465"/>
            <a:ext cx="838200" cy="45273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cxnSp>
        <p:nvCxnSpPr>
          <p:cNvPr id="58" name="Straight Connector 57"/>
          <p:cNvCxnSpPr/>
          <p:nvPr/>
        </p:nvCxnSpPr>
        <p:spPr>
          <a:xfrm flipV="1">
            <a:off x="6477000" y="1066800"/>
            <a:ext cx="0" cy="365760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68" name="Rectangle 167"/>
          <p:cNvSpPr/>
          <p:nvPr/>
        </p:nvSpPr>
        <p:spPr>
          <a:xfrm>
            <a:off x="6477000" y="2747665"/>
            <a:ext cx="1143000" cy="45273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166" name="Rectangle 165"/>
          <p:cNvSpPr/>
          <p:nvPr/>
        </p:nvSpPr>
        <p:spPr>
          <a:xfrm>
            <a:off x="5334000" y="2214265"/>
            <a:ext cx="2286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HELLO</a:t>
            </a:r>
            <a:endParaRPr lang="en-US" sz="2400" dirty="0"/>
          </a:p>
        </p:txBody>
      </p:sp>
      <p:sp>
        <p:nvSpPr>
          <p:cNvPr id="167" name="Rectangle 166"/>
          <p:cNvSpPr/>
          <p:nvPr/>
        </p:nvSpPr>
        <p:spPr>
          <a:xfrm>
            <a:off x="5334000" y="1147465"/>
            <a:ext cx="2286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SPEAK</a:t>
            </a:r>
            <a:endParaRPr lang="en-US" sz="2400" dirty="0"/>
          </a:p>
        </p:txBody>
      </p:sp>
      <p:sp>
        <p:nvSpPr>
          <p:cNvPr id="151" name="Rectangle 150"/>
          <p:cNvSpPr/>
          <p:nvPr/>
        </p:nvSpPr>
        <p:spPr>
          <a:xfrm>
            <a:off x="4191000" y="2743200"/>
            <a:ext cx="4572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28" name="Rectangle 127"/>
          <p:cNvSpPr/>
          <p:nvPr/>
        </p:nvSpPr>
        <p:spPr>
          <a:xfrm>
            <a:off x="3048000" y="1143000"/>
            <a:ext cx="4572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76" name="Rectangle 75"/>
          <p:cNvSpPr/>
          <p:nvPr/>
        </p:nvSpPr>
        <p:spPr>
          <a:xfrm>
            <a:off x="1905000" y="2747665"/>
            <a:ext cx="22860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55" name="Rectangle 54"/>
          <p:cNvSpPr/>
          <p:nvPr/>
        </p:nvSpPr>
        <p:spPr>
          <a:xfrm>
            <a:off x="1905000" y="1143000"/>
            <a:ext cx="1143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63" name="Rectangle 62"/>
          <p:cNvSpPr/>
          <p:nvPr/>
        </p:nvSpPr>
        <p:spPr>
          <a:xfrm>
            <a:off x="3505200" y="1147466"/>
            <a:ext cx="1828800" cy="4527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905000" y="4419600"/>
            <a:ext cx="59436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1905000" y="1143000"/>
            <a:ext cx="0" cy="3276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81000" y="31959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Alice</a:t>
            </a:r>
            <a:endParaRPr lang="en-US" sz="2400" dirty="0"/>
          </a:p>
        </p:txBody>
      </p:sp>
      <p:sp>
        <p:nvSpPr>
          <p:cNvPr id="14" name="TextBox 13"/>
          <p:cNvSpPr txBox="1"/>
          <p:nvPr/>
        </p:nvSpPr>
        <p:spPr>
          <a:xfrm>
            <a:off x="457200" y="15957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Bob</a:t>
            </a:r>
            <a:endParaRPr lang="en-US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1262655" y="37293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16" name="TextBox 15"/>
          <p:cNvSpPr txBox="1"/>
          <p:nvPr/>
        </p:nvSpPr>
        <p:spPr>
          <a:xfrm>
            <a:off x="1262655" y="32004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17" name="TextBox 16"/>
          <p:cNvSpPr txBox="1"/>
          <p:nvPr/>
        </p:nvSpPr>
        <p:spPr>
          <a:xfrm>
            <a:off x="1295400" y="27432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1273365" y="21291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19" name="TextBox 18"/>
          <p:cNvSpPr txBox="1"/>
          <p:nvPr/>
        </p:nvSpPr>
        <p:spPr>
          <a:xfrm>
            <a:off x="1273365" y="16002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20" name="TextBox 19"/>
          <p:cNvSpPr txBox="1"/>
          <p:nvPr/>
        </p:nvSpPr>
        <p:spPr>
          <a:xfrm>
            <a:off x="1306110" y="11430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cxnSp>
        <p:nvCxnSpPr>
          <p:cNvPr id="43" name="Straight Connector 42"/>
          <p:cNvCxnSpPr/>
          <p:nvPr/>
        </p:nvCxnSpPr>
        <p:spPr>
          <a:xfrm>
            <a:off x="6477000" y="43434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6705600" y="43434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6934200" y="43434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7162800" y="43434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7391400" y="43434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7620000" y="43434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3429000" y="11474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flipV="1">
            <a:off x="3429000" y="11474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5257800" y="11430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 flipV="1">
            <a:off x="5257800" y="11430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2" name="Rectangle 81"/>
          <p:cNvSpPr/>
          <p:nvPr/>
        </p:nvSpPr>
        <p:spPr>
          <a:xfrm>
            <a:off x="4648200" y="2747665"/>
            <a:ext cx="18288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84" name="Straight Connector 83"/>
          <p:cNvCxnSpPr/>
          <p:nvPr/>
        </p:nvCxnSpPr>
        <p:spPr>
          <a:xfrm>
            <a:off x="4572000" y="27432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 flipV="1">
            <a:off x="4572000" y="27432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 flipV="1">
            <a:off x="1981200" y="1143000"/>
            <a:ext cx="14478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>
            <a:off x="1981200" y="1591269"/>
            <a:ext cx="1447800" cy="4465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 flipV="1">
            <a:off x="3581400" y="1591269"/>
            <a:ext cx="1752600" cy="44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>
            <a:off x="3581400" y="1151932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 flipV="1">
            <a:off x="1981200" y="2734268"/>
            <a:ext cx="2133600" cy="2679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 flipV="1">
            <a:off x="1981200" y="3191468"/>
            <a:ext cx="21336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/>
          <p:nvPr/>
        </p:nvCxnSpPr>
        <p:spPr>
          <a:xfrm flipV="1">
            <a:off x="4724400" y="3204865"/>
            <a:ext cx="1676400" cy="44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 flipV="1">
            <a:off x="4724400" y="2734268"/>
            <a:ext cx="16764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7" name="Rectangle 106"/>
          <p:cNvSpPr/>
          <p:nvPr/>
        </p:nvSpPr>
        <p:spPr>
          <a:xfrm>
            <a:off x="3505200" y="1680865"/>
            <a:ext cx="18288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119" name="Straight Connector 118"/>
          <p:cNvCxnSpPr>
            <a:endCxn id="107" idx="1"/>
          </p:cNvCxnSpPr>
          <p:nvPr/>
        </p:nvCxnSpPr>
        <p:spPr>
          <a:xfrm>
            <a:off x="1905000" y="1905000"/>
            <a:ext cx="16002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/>
          <p:cNvCxnSpPr/>
          <p:nvPr/>
        </p:nvCxnSpPr>
        <p:spPr>
          <a:xfrm>
            <a:off x="3581400" y="1685333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/>
          <p:nvPr/>
        </p:nvCxnSpPr>
        <p:spPr>
          <a:xfrm flipV="1">
            <a:off x="3581400" y="2129135"/>
            <a:ext cx="1676400" cy="446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/>
          <p:cNvCxnSpPr>
            <a:endCxn id="107" idx="1"/>
          </p:cNvCxnSpPr>
          <p:nvPr/>
        </p:nvCxnSpPr>
        <p:spPr>
          <a:xfrm flipH="1" flipV="1">
            <a:off x="3505200" y="1907233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>
            <a:stCxn id="107" idx="1"/>
          </p:cNvCxnSpPr>
          <p:nvPr/>
        </p:nvCxnSpPr>
        <p:spPr>
          <a:xfrm flipV="1">
            <a:off x="3505200" y="16808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/>
          <p:nvPr/>
        </p:nvCxnSpPr>
        <p:spPr>
          <a:xfrm flipH="1" flipV="1">
            <a:off x="1905000" y="13738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/>
          <p:nvPr/>
        </p:nvCxnSpPr>
        <p:spPr>
          <a:xfrm flipV="1">
            <a:off x="1905000" y="11474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/>
          <p:cNvCxnSpPr/>
          <p:nvPr/>
        </p:nvCxnSpPr>
        <p:spPr>
          <a:xfrm flipH="1" flipV="1">
            <a:off x="1905000" y="29740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/>
          <p:cNvCxnSpPr/>
          <p:nvPr/>
        </p:nvCxnSpPr>
        <p:spPr>
          <a:xfrm flipV="1">
            <a:off x="1905000" y="27476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/>
          <p:cNvCxnSpPr/>
          <p:nvPr/>
        </p:nvCxnSpPr>
        <p:spPr>
          <a:xfrm>
            <a:off x="5257800" y="16808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/>
          <p:cNvCxnSpPr/>
          <p:nvPr/>
        </p:nvCxnSpPr>
        <p:spPr>
          <a:xfrm flipV="1">
            <a:off x="5257800" y="19072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/>
          <p:cNvCxnSpPr/>
          <p:nvPr/>
        </p:nvCxnSpPr>
        <p:spPr>
          <a:xfrm flipH="1" flipV="1">
            <a:off x="5334000" y="2436168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/>
          <p:cNvCxnSpPr/>
          <p:nvPr/>
        </p:nvCxnSpPr>
        <p:spPr>
          <a:xfrm flipV="1">
            <a:off x="5334000" y="2209800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/>
          <p:cNvCxnSpPr/>
          <p:nvPr/>
        </p:nvCxnSpPr>
        <p:spPr>
          <a:xfrm>
            <a:off x="1905000" y="2438400"/>
            <a:ext cx="34290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9" name="Rectangle 148"/>
          <p:cNvSpPr/>
          <p:nvPr/>
        </p:nvSpPr>
        <p:spPr>
          <a:xfrm>
            <a:off x="4648200" y="3276600"/>
            <a:ext cx="18288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229" name="Straight Connector 228"/>
          <p:cNvCxnSpPr/>
          <p:nvPr/>
        </p:nvCxnSpPr>
        <p:spPr>
          <a:xfrm>
            <a:off x="5105400" y="43434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Connector 229"/>
          <p:cNvCxnSpPr/>
          <p:nvPr/>
        </p:nvCxnSpPr>
        <p:spPr>
          <a:xfrm>
            <a:off x="5334000" y="43434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Connector 230"/>
          <p:cNvCxnSpPr/>
          <p:nvPr/>
        </p:nvCxnSpPr>
        <p:spPr>
          <a:xfrm>
            <a:off x="5562600" y="43434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Connector 231"/>
          <p:cNvCxnSpPr/>
          <p:nvPr/>
        </p:nvCxnSpPr>
        <p:spPr>
          <a:xfrm>
            <a:off x="5791200" y="43434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Connector 232"/>
          <p:cNvCxnSpPr/>
          <p:nvPr/>
        </p:nvCxnSpPr>
        <p:spPr>
          <a:xfrm>
            <a:off x="6019800" y="43434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Connector 233"/>
          <p:cNvCxnSpPr/>
          <p:nvPr/>
        </p:nvCxnSpPr>
        <p:spPr>
          <a:xfrm>
            <a:off x="6248400" y="43434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Connector 234"/>
          <p:cNvCxnSpPr/>
          <p:nvPr/>
        </p:nvCxnSpPr>
        <p:spPr>
          <a:xfrm>
            <a:off x="3733800" y="43434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Connector 235"/>
          <p:cNvCxnSpPr/>
          <p:nvPr/>
        </p:nvCxnSpPr>
        <p:spPr>
          <a:xfrm>
            <a:off x="3962400" y="43434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Connector 236"/>
          <p:cNvCxnSpPr/>
          <p:nvPr/>
        </p:nvCxnSpPr>
        <p:spPr>
          <a:xfrm>
            <a:off x="4191000" y="43434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Connector 237"/>
          <p:cNvCxnSpPr/>
          <p:nvPr/>
        </p:nvCxnSpPr>
        <p:spPr>
          <a:xfrm>
            <a:off x="4419600" y="43434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Connector 238"/>
          <p:cNvCxnSpPr/>
          <p:nvPr/>
        </p:nvCxnSpPr>
        <p:spPr>
          <a:xfrm>
            <a:off x="4648200" y="43434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/>
          <p:cNvCxnSpPr/>
          <p:nvPr/>
        </p:nvCxnSpPr>
        <p:spPr>
          <a:xfrm>
            <a:off x="4876800" y="43434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" name="Straight Connector 240"/>
          <p:cNvCxnSpPr/>
          <p:nvPr/>
        </p:nvCxnSpPr>
        <p:spPr>
          <a:xfrm>
            <a:off x="2362200" y="43434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Connector 241"/>
          <p:cNvCxnSpPr/>
          <p:nvPr/>
        </p:nvCxnSpPr>
        <p:spPr>
          <a:xfrm>
            <a:off x="2590800" y="43434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Connector 242"/>
          <p:cNvCxnSpPr/>
          <p:nvPr/>
        </p:nvCxnSpPr>
        <p:spPr>
          <a:xfrm>
            <a:off x="2819400" y="43434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Connector 243"/>
          <p:cNvCxnSpPr/>
          <p:nvPr/>
        </p:nvCxnSpPr>
        <p:spPr>
          <a:xfrm>
            <a:off x="3048000" y="43434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" name="Straight Connector 244"/>
          <p:cNvCxnSpPr/>
          <p:nvPr/>
        </p:nvCxnSpPr>
        <p:spPr>
          <a:xfrm>
            <a:off x="3276600" y="43434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Connector 245"/>
          <p:cNvCxnSpPr/>
          <p:nvPr/>
        </p:nvCxnSpPr>
        <p:spPr>
          <a:xfrm>
            <a:off x="3505200" y="43434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" name="Straight Connector 246"/>
          <p:cNvCxnSpPr/>
          <p:nvPr/>
        </p:nvCxnSpPr>
        <p:spPr>
          <a:xfrm>
            <a:off x="1905000" y="43434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8" name="Straight Connector 247"/>
          <p:cNvCxnSpPr/>
          <p:nvPr/>
        </p:nvCxnSpPr>
        <p:spPr>
          <a:xfrm>
            <a:off x="2133600" y="43434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9" name="Straight Connector 248"/>
          <p:cNvCxnSpPr/>
          <p:nvPr/>
        </p:nvCxnSpPr>
        <p:spPr>
          <a:xfrm>
            <a:off x="1905000" y="4038600"/>
            <a:ext cx="57150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3" name="Straight Connector 252"/>
          <p:cNvCxnSpPr/>
          <p:nvPr/>
        </p:nvCxnSpPr>
        <p:spPr>
          <a:xfrm flipH="1" flipV="1">
            <a:off x="4648200" y="35074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4" name="Straight Connector 253"/>
          <p:cNvCxnSpPr/>
          <p:nvPr/>
        </p:nvCxnSpPr>
        <p:spPr>
          <a:xfrm flipV="1">
            <a:off x="4648200" y="32810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" name="Straight Connector 254"/>
          <p:cNvCxnSpPr>
            <a:endCxn id="149" idx="1"/>
          </p:cNvCxnSpPr>
          <p:nvPr/>
        </p:nvCxnSpPr>
        <p:spPr>
          <a:xfrm flipV="1">
            <a:off x="1905000" y="3502968"/>
            <a:ext cx="2743200" cy="2232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3" name="Straight Connector 262"/>
          <p:cNvCxnSpPr/>
          <p:nvPr/>
        </p:nvCxnSpPr>
        <p:spPr>
          <a:xfrm>
            <a:off x="4724400" y="3294464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4" name="Straight Connector 263"/>
          <p:cNvCxnSpPr/>
          <p:nvPr/>
        </p:nvCxnSpPr>
        <p:spPr>
          <a:xfrm>
            <a:off x="4724400" y="3733800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/>
          <p:cNvCxnSpPr/>
          <p:nvPr/>
        </p:nvCxnSpPr>
        <p:spPr>
          <a:xfrm>
            <a:off x="2971800" y="11474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/>
          <p:cNvCxnSpPr/>
          <p:nvPr/>
        </p:nvCxnSpPr>
        <p:spPr>
          <a:xfrm flipV="1">
            <a:off x="2971800" y="11474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/>
          <p:cNvCxnSpPr/>
          <p:nvPr/>
        </p:nvCxnSpPr>
        <p:spPr>
          <a:xfrm>
            <a:off x="4267200" y="27432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/>
          <p:cNvCxnSpPr/>
          <p:nvPr/>
        </p:nvCxnSpPr>
        <p:spPr>
          <a:xfrm>
            <a:off x="4267200" y="32004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/>
          <p:cNvCxnSpPr/>
          <p:nvPr/>
        </p:nvCxnSpPr>
        <p:spPr>
          <a:xfrm>
            <a:off x="4114800" y="27432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/>
          <p:cNvCxnSpPr/>
          <p:nvPr/>
        </p:nvCxnSpPr>
        <p:spPr>
          <a:xfrm flipV="1">
            <a:off x="4114800" y="27432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/>
          <p:cNvCxnSpPr/>
          <p:nvPr/>
        </p:nvCxnSpPr>
        <p:spPr>
          <a:xfrm>
            <a:off x="6400800" y="32810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/>
          <p:cNvCxnSpPr/>
          <p:nvPr/>
        </p:nvCxnSpPr>
        <p:spPr>
          <a:xfrm flipV="1">
            <a:off x="6400800" y="35074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/>
          <p:cNvCxnSpPr/>
          <p:nvPr/>
        </p:nvCxnSpPr>
        <p:spPr>
          <a:xfrm>
            <a:off x="6400800" y="27432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/>
          <p:cNvCxnSpPr/>
          <p:nvPr/>
        </p:nvCxnSpPr>
        <p:spPr>
          <a:xfrm flipV="1">
            <a:off x="6400800" y="27432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/>
          <p:cNvCxnSpPr/>
          <p:nvPr/>
        </p:nvCxnSpPr>
        <p:spPr>
          <a:xfrm>
            <a:off x="5334000" y="1905000"/>
            <a:ext cx="22860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>
            <a:off x="5410200" y="1143000"/>
            <a:ext cx="21336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 flipV="1">
            <a:off x="5410200" y="1595736"/>
            <a:ext cx="2133600" cy="44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>
          <a:xfrm>
            <a:off x="5410200" y="2209800"/>
            <a:ext cx="2133600" cy="4465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/>
          <p:nvPr/>
        </p:nvCxnSpPr>
        <p:spPr>
          <a:xfrm>
            <a:off x="5410200" y="2667000"/>
            <a:ext cx="21336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/>
          <p:nvPr/>
        </p:nvCxnSpPr>
        <p:spPr>
          <a:xfrm flipV="1">
            <a:off x="7620000" y="1066800"/>
            <a:ext cx="0" cy="3657600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>
            <a:off x="7543800" y="11430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 flipV="1">
            <a:off x="7543800" y="11430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/>
          <p:nvPr/>
        </p:nvCxnSpPr>
        <p:spPr>
          <a:xfrm>
            <a:off x="7543800" y="2209800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/>
          <p:cNvCxnSpPr/>
          <p:nvPr/>
        </p:nvCxnSpPr>
        <p:spPr>
          <a:xfrm flipV="1">
            <a:off x="7543800" y="2436168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12" name="Table 1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4216786"/>
              </p:ext>
            </p:extLst>
          </p:nvPr>
        </p:nvGraphicFramePr>
        <p:xfrm>
          <a:off x="304798" y="4693920"/>
          <a:ext cx="8610602" cy="1097280"/>
        </p:xfrm>
        <a:graphic>
          <a:graphicData uri="http://schemas.openxmlformats.org/drawingml/2006/table">
            <a:tbl>
              <a:tblPr firstRow="1" bandRow="1">
                <a:tableStyleId>{775DCB02-9BB8-47FD-8907-85C794F793BA}</a:tableStyleId>
              </a:tblPr>
              <a:tblGrid>
                <a:gridCol w="838201"/>
                <a:gridCol w="1143000"/>
                <a:gridCol w="1295400"/>
                <a:gridCol w="838200"/>
                <a:gridCol w="1295400"/>
                <a:gridCol w="1218291"/>
                <a:gridCol w="381000"/>
                <a:gridCol w="914400"/>
                <a:gridCol w="686710"/>
              </a:tblGrid>
              <a:tr h="304800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PS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INPUT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MEM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NS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OUTPUT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MEM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Pr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Delay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Pb</a:t>
                      </a:r>
                      <a:endParaRPr lang="en-US" sz="1800" dirty="0"/>
                    </a:p>
                  </a:txBody>
                  <a:tcPr/>
                </a:tc>
              </a:tr>
              <a:tr h="338593"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IDLE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Ai=HELLO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dirty="0" smtClean="0"/>
                        <a:t>SPEAK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Vo=WAVE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[2-5]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70%</a:t>
                      </a:r>
                      <a:endParaRPr lang="en-US" sz="1800" dirty="0"/>
                    </a:p>
                  </a:txBody>
                  <a:tcPr/>
                </a:tc>
              </a:tr>
              <a:tr h="338593"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IDLE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Ai=HELLO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IDLE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APATHY--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[2-5]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113" name="Straight Connector 112"/>
          <p:cNvCxnSpPr/>
          <p:nvPr/>
        </p:nvCxnSpPr>
        <p:spPr>
          <a:xfrm flipV="1">
            <a:off x="6477000" y="3502968"/>
            <a:ext cx="1143000" cy="4464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Algorithmic Workload in Model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057400" y="6019800"/>
            <a:ext cx="502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2 Enabled Transitions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4953699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9" name="Straight Connector 118"/>
          <p:cNvCxnSpPr/>
          <p:nvPr/>
        </p:nvCxnSpPr>
        <p:spPr>
          <a:xfrm flipV="1">
            <a:off x="3048000" y="1066800"/>
            <a:ext cx="0" cy="3657600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Algorithmic Workload in Model</a:t>
            </a:r>
            <a:endParaRPr lang="en-US" dirty="0"/>
          </a:p>
        </p:txBody>
      </p:sp>
      <p:cxnSp>
        <p:nvCxnSpPr>
          <p:cNvPr id="115" name="Straight Connector 114"/>
          <p:cNvCxnSpPr/>
          <p:nvPr/>
        </p:nvCxnSpPr>
        <p:spPr>
          <a:xfrm>
            <a:off x="3048000" y="4724400"/>
            <a:ext cx="0" cy="68580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4" name="TextBox 123"/>
          <p:cNvSpPr txBox="1"/>
          <p:nvPr/>
        </p:nvSpPr>
        <p:spPr>
          <a:xfrm>
            <a:off x="609600" y="5410200"/>
            <a:ext cx="381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1"/>
                </a:solidFill>
              </a:rPr>
              <a:t>Working over 5 time units</a:t>
            </a:r>
            <a:endParaRPr lang="en-US" sz="2400" dirty="0">
              <a:solidFill>
                <a:schemeClr val="accent1"/>
              </a:solidFill>
            </a:endParaRPr>
          </a:p>
        </p:txBody>
      </p:sp>
      <p:cxnSp>
        <p:nvCxnSpPr>
          <p:cNvPr id="116" name="Straight Connector 115"/>
          <p:cNvCxnSpPr/>
          <p:nvPr/>
        </p:nvCxnSpPr>
        <p:spPr>
          <a:xfrm>
            <a:off x="1905000" y="4724400"/>
            <a:ext cx="0" cy="68580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0" name="TextBox 119"/>
          <p:cNvSpPr txBox="1"/>
          <p:nvPr/>
        </p:nvSpPr>
        <p:spPr>
          <a:xfrm>
            <a:off x="609600" y="5710535"/>
            <a:ext cx="38100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4"/>
                </a:solidFill>
              </a:rPr>
              <a:t>Nothing Fired</a:t>
            </a:r>
            <a:endParaRPr lang="en-US" sz="2400" dirty="0">
              <a:solidFill>
                <a:schemeClr val="accent4"/>
              </a:solidFill>
            </a:endParaRPr>
          </a:p>
        </p:txBody>
      </p:sp>
      <p:sp>
        <p:nvSpPr>
          <p:cNvPr id="173" name="Rectangle 172"/>
          <p:cNvSpPr/>
          <p:nvPr/>
        </p:nvSpPr>
        <p:spPr>
          <a:xfrm>
            <a:off x="3048000" y="1299865"/>
            <a:ext cx="1143000" cy="45273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cxnSp>
        <p:nvCxnSpPr>
          <p:cNvPr id="174" name="Straight Connector 173"/>
          <p:cNvCxnSpPr/>
          <p:nvPr/>
        </p:nvCxnSpPr>
        <p:spPr>
          <a:xfrm flipV="1">
            <a:off x="3048000" y="1219200"/>
            <a:ext cx="0" cy="365760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75" name="Rectangle 174"/>
          <p:cNvSpPr/>
          <p:nvPr/>
        </p:nvSpPr>
        <p:spPr>
          <a:xfrm>
            <a:off x="1905000" y="2893367"/>
            <a:ext cx="11430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176" name="Rectangle 175"/>
          <p:cNvSpPr/>
          <p:nvPr/>
        </p:nvSpPr>
        <p:spPr>
          <a:xfrm>
            <a:off x="1905000" y="1295400"/>
            <a:ext cx="1143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cxnSp>
        <p:nvCxnSpPr>
          <p:cNvPr id="177" name="Straight Arrow Connector 176"/>
          <p:cNvCxnSpPr/>
          <p:nvPr/>
        </p:nvCxnSpPr>
        <p:spPr>
          <a:xfrm>
            <a:off x="1905000" y="4569767"/>
            <a:ext cx="59436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Connector 177"/>
          <p:cNvCxnSpPr/>
          <p:nvPr/>
        </p:nvCxnSpPr>
        <p:spPr>
          <a:xfrm flipV="1">
            <a:off x="1905000" y="1295400"/>
            <a:ext cx="0" cy="3276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9" name="TextBox 178"/>
          <p:cNvSpPr txBox="1"/>
          <p:nvPr/>
        </p:nvSpPr>
        <p:spPr>
          <a:xfrm>
            <a:off x="381000" y="3346102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Alice</a:t>
            </a:r>
            <a:endParaRPr lang="en-US" sz="2400" dirty="0"/>
          </a:p>
        </p:txBody>
      </p:sp>
      <p:sp>
        <p:nvSpPr>
          <p:cNvPr id="180" name="TextBox 179"/>
          <p:cNvSpPr txBox="1"/>
          <p:nvPr/>
        </p:nvSpPr>
        <p:spPr>
          <a:xfrm>
            <a:off x="457200" y="1745902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Bob</a:t>
            </a:r>
            <a:endParaRPr lang="en-US" sz="2400" dirty="0"/>
          </a:p>
        </p:txBody>
      </p:sp>
      <p:sp>
        <p:nvSpPr>
          <p:cNvPr id="181" name="TextBox 180"/>
          <p:cNvSpPr txBox="1"/>
          <p:nvPr/>
        </p:nvSpPr>
        <p:spPr>
          <a:xfrm>
            <a:off x="1262655" y="3879502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182" name="TextBox 181"/>
          <p:cNvSpPr txBox="1"/>
          <p:nvPr/>
        </p:nvSpPr>
        <p:spPr>
          <a:xfrm>
            <a:off x="1262655" y="3350567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183" name="TextBox 182"/>
          <p:cNvSpPr txBox="1"/>
          <p:nvPr/>
        </p:nvSpPr>
        <p:spPr>
          <a:xfrm>
            <a:off x="1295400" y="2893367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sp>
        <p:nvSpPr>
          <p:cNvPr id="184" name="TextBox 183"/>
          <p:cNvSpPr txBox="1"/>
          <p:nvPr/>
        </p:nvSpPr>
        <p:spPr>
          <a:xfrm>
            <a:off x="1273365" y="2279302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185" name="TextBox 184"/>
          <p:cNvSpPr txBox="1"/>
          <p:nvPr/>
        </p:nvSpPr>
        <p:spPr>
          <a:xfrm>
            <a:off x="1273365" y="1750367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186" name="TextBox 185"/>
          <p:cNvSpPr txBox="1"/>
          <p:nvPr/>
        </p:nvSpPr>
        <p:spPr>
          <a:xfrm>
            <a:off x="1306110" y="12954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cxnSp>
        <p:nvCxnSpPr>
          <p:cNvPr id="187" name="Straight Connector 186"/>
          <p:cNvCxnSpPr/>
          <p:nvPr/>
        </p:nvCxnSpPr>
        <p:spPr>
          <a:xfrm>
            <a:off x="6477000" y="4493567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Connector 187"/>
          <p:cNvCxnSpPr/>
          <p:nvPr/>
        </p:nvCxnSpPr>
        <p:spPr>
          <a:xfrm>
            <a:off x="6705600" y="4493567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Connector 188"/>
          <p:cNvCxnSpPr/>
          <p:nvPr/>
        </p:nvCxnSpPr>
        <p:spPr>
          <a:xfrm>
            <a:off x="6934200" y="4493567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Connector 189"/>
          <p:cNvCxnSpPr/>
          <p:nvPr/>
        </p:nvCxnSpPr>
        <p:spPr>
          <a:xfrm>
            <a:off x="7162800" y="4493567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Connector 190"/>
          <p:cNvCxnSpPr/>
          <p:nvPr/>
        </p:nvCxnSpPr>
        <p:spPr>
          <a:xfrm>
            <a:off x="7391400" y="4493567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Connector 191"/>
          <p:cNvCxnSpPr/>
          <p:nvPr/>
        </p:nvCxnSpPr>
        <p:spPr>
          <a:xfrm>
            <a:off x="7620000" y="4493567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Connector 192"/>
          <p:cNvCxnSpPr/>
          <p:nvPr/>
        </p:nvCxnSpPr>
        <p:spPr>
          <a:xfrm flipV="1">
            <a:off x="1981200" y="1299866"/>
            <a:ext cx="990600" cy="44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Connector 193"/>
          <p:cNvCxnSpPr/>
          <p:nvPr/>
        </p:nvCxnSpPr>
        <p:spPr>
          <a:xfrm>
            <a:off x="1981200" y="1741436"/>
            <a:ext cx="990600" cy="1339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Connector 194"/>
          <p:cNvCxnSpPr/>
          <p:nvPr/>
        </p:nvCxnSpPr>
        <p:spPr>
          <a:xfrm flipV="1">
            <a:off x="1981200" y="2884435"/>
            <a:ext cx="1066800" cy="2679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Connector 195"/>
          <p:cNvCxnSpPr/>
          <p:nvPr/>
        </p:nvCxnSpPr>
        <p:spPr>
          <a:xfrm flipV="1">
            <a:off x="1981200" y="3346102"/>
            <a:ext cx="1066800" cy="1339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/>
          <p:cNvCxnSpPr/>
          <p:nvPr/>
        </p:nvCxnSpPr>
        <p:spPr>
          <a:xfrm>
            <a:off x="1905000" y="2055167"/>
            <a:ext cx="11430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Connector 197"/>
          <p:cNvCxnSpPr/>
          <p:nvPr/>
        </p:nvCxnSpPr>
        <p:spPr>
          <a:xfrm flipH="1" flipV="1">
            <a:off x="1905000" y="1524000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Connector 198"/>
          <p:cNvCxnSpPr/>
          <p:nvPr/>
        </p:nvCxnSpPr>
        <p:spPr>
          <a:xfrm flipV="1">
            <a:off x="1905000" y="12998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/>
          <p:cNvCxnSpPr/>
          <p:nvPr/>
        </p:nvCxnSpPr>
        <p:spPr>
          <a:xfrm flipH="1" flipV="1">
            <a:off x="1905000" y="3124200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Connector 200"/>
          <p:cNvCxnSpPr/>
          <p:nvPr/>
        </p:nvCxnSpPr>
        <p:spPr>
          <a:xfrm flipV="1">
            <a:off x="1905000" y="2897832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Connector 201"/>
          <p:cNvCxnSpPr/>
          <p:nvPr/>
        </p:nvCxnSpPr>
        <p:spPr>
          <a:xfrm>
            <a:off x="1905000" y="2588567"/>
            <a:ext cx="1143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Connector 202"/>
          <p:cNvCxnSpPr/>
          <p:nvPr/>
        </p:nvCxnSpPr>
        <p:spPr>
          <a:xfrm>
            <a:off x="5105400" y="4493567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Connector 203"/>
          <p:cNvCxnSpPr/>
          <p:nvPr/>
        </p:nvCxnSpPr>
        <p:spPr>
          <a:xfrm>
            <a:off x="5334000" y="4493567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Connector 204"/>
          <p:cNvCxnSpPr/>
          <p:nvPr/>
        </p:nvCxnSpPr>
        <p:spPr>
          <a:xfrm>
            <a:off x="5562600" y="4493567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Connector 205"/>
          <p:cNvCxnSpPr/>
          <p:nvPr/>
        </p:nvCxnSpPr>
        <p:spPr>
          <a:xfrm>
            <a:off x="5791200" y="4493567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Connector 206"/>
          <p:cNvCxnSpPr/>
          <p:nvPr/>
        </p:nvCxnSpPr>
        <p:spPr>
          <a:xfrm>
            <a:off x="6019800" y="4493567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Connector 207"/>
          <p:cNvCxnSpPr/>
          <p:nvPr/>
        </p:nvCxnSpPr>
        <p:spPr>
          <a:xfrm>
            <a:off x="6248400" y="4493567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9" name="Straight Connector 208"/>
          <p:cNvCxnSpPr/>
          <p:nvPr/>
        </p:nvCxnSpPr>
        <p:spPr>
          <a:xfrm>
            <a:off x="3733800" y="4493567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Connector 209"/>
          <p:cNvCxnSpPr/>
          <p:nvPr/>
        </p:nvCxnSpPr>
        <p:spPr>
          <a:xfrm>
            <a:off x="3962400" y="4493567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Connector 210"/>
          <p:cNvCxnSpPr/>
          <p:nvPr/>
        </p:nvCxnSpPr>
        <p:spPr>
          <a:xfrm>
            <a:off x="4191000" y="4493567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Connector 211"/>
          <p:cNvCxnSpPr/>
          <p:nvPr/>
        </p:nvCxnSpPr>
        <p:spPr>
          <a:xfrm>
            <a:off x="4419600" y="4493567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Connector 212"/>
          <p:cNvCxnSpPr/>
          <p:nvPr/>
        </p:nvCxnSpPr>
        <p:spPr>
          <a:xfrm>
            <a:off x="4648200" y="4493567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4" name="Straight Connector 213"/>
          <p:cNvCxnSpPr/>
          <p:nvPr/>
        </p:nvCxnSpPr>
        <p:spPr>
          <a:xfrm>
            <a:off x="4876800" y="4493567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5" name="Straight Connector 214"/>
          <p:cNvCxnSpPr/>
          <p:nvPr/>
        </p:nvCxnSpPr>
        <p:spPr>
          <a:xfrm>
            <a:off x="2362200" y="4493567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Connector 215"/>
          <p:cNvCxnSpPr/>
          <p:nvPr/>
        </p:nvCxnSpPr>
        <p:spPr>
          <a:xfrm>
            <a:off x="2590800" y="4493567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Connector 216"/>
          <p:cNvCxnSpPr/>
          <p:nvPr/>
        </p:nvCxnSpPr>
        <p:spPr>
          <a:xfrm>
            <a:off x="2819400" y="4493567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Connector 217"/>
          <p:cNvCxnSpPr/>
          <p:nvPr/>
        </p:nvCxnSpPr>
        <p:spPr>
          <a:xfrm>
            <a:off x="3048000" y="4493567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Connector 218"/>
          <p:cNvCxnSpPr/>
          <p:nvPr/>
        </p:nvCxnSpPr>
        <p:spPr>
          <a:xfrm>
            <a:off x="3276600" y="4493567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Connector 219"/>
          <p:cNvCxnSpPr/>
          <p:nvPr/>
        </p:nvCxnSpPr>
        <p:spPr>
          <a:xfrm>
            <a:off x="3505200" y="4493567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Connector 220"/>
          <p:cNvCxnSpPr/>
          <p:nvPr/>
        </p:nvCxnSpPr>
        <p:spPr>
          <a:xfrm>
            <a:off x="1905000" y="4493567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Connector 221"/>
          <p:cNvCxnSpPr/>
          <p:nvPr/>
        </p:nvCxnSpPr>
        <p:spPr>
          <a:xfrm>
            <a:off x="2133600" y="4493567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Connector 222"/>
          <p:cNvCxnSpPr/>
          <p:nvPr/>
        </p:nvCxnSpPr>
        <p:spPr>
          <a:xfrm>
            <a:off x="1905000" y="4188767"/>
            <a:ext cx="1143000" cy="2233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Connector 223"/>
          <p:cNvCxnSpPr/>
          <p:nvPr/>
        </p:nvCxnSpPr>
        <p:spPr>
          <a:xfrm>
            <a:off x="1905000" y="3655367"/>
            <a:ext cx="11430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Connector 224"/>
          <p:cNvCxnSpPr/>
          <p:nvPr/>
        </p:nvCxnSpPr>
        <p:spPr>
          <a:xfrm>
            <a:off x="2971800" y="12998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Connector 225"/>
          <p:cNvCxnSpPr/>
          <p:nvPr/>
        </p:nvCxnSpPr>
        <p:spPr>
          <a:xfrm flipV="1">
            <a:off x="2971800" y="12998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7" name="Straight Arrow Connector 226"/>
          <p:cNvCxnSpPr/>
          <p:nvPr/>
        </p:nvCxnSpPr>
        <p:spPr>
          <a:xfrm>
            <a:off x="1905000" y="5105400"/>
            <a:ext cx="1143000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7" name="Straight Connector 116"/>
          <p:cNvCxnSpPr/>
          <p:nvPr/>
        </p:nvCxnSpPr>
        <p:spPr>
          <a:xfrm flipV="1">
            <a:off x="1905000" y="1066800"/>
            <a:ext cx="0" cy="3657600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96230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Algorithmic Workload in Model</a:t>
            </a:r>
            <a:endParaRPr lang="en-US" dirty="0"/>
          </a:p>
        </p:txBody>
      </p:sp>
      <p:cxnSp>
        <p:nvCxnSpPr>
          <p:cNvPr id="115" name="Straight Connector 114"/>
          <p:cNvCxnSpPr/>
          <p:nvPr/>
        </p:nvCxnSpPr>
        <p:spPr>
          <a:xfrm>
            <a:off x="3505200" y="4724400"/>
            <a:ext cx="0" cy="68580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4" name="TextBox 123"/>
          <p:cNvSpPr txBox="1"/>
          <p:nvPr/>
        </p:nvSpPr>
        <p:spPr>
          <a:xfrm>
            <a:off x="1295400" y="5410200"/>
            <a:ext cx="3886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1"/>
                </a:solidFill>
              </a:rPr>
              <a:t>Working over 2 time units</a:t>
            </a:r>
            <a:endParaRPr lang="en-US" sz="2400" dirty="0">
              <a:solidFill>
                <a:schemeClr val="accent1"/>
              </a:solidFill>
            </a:endParaRPr>
          </a:p>
        </p:txBody>
      </p:sp>
      <p:cxnSp>
        <p:nvCxnSpPr>
          <p:cNvPr id="119" name="Straight Connector 118"/>
          <p:cNvCxnSpPr/>
          <p:nvPr/>
        </p:nvCxnSpPr>
        <p:spPr>
          <a:xfrm flipV="1">
            <a:off x="3505200" y="1066800"/>
            <a:ext cx="0" cy="3657600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/>
          <p:cNvCxnSpPr/>
          <p:nvPr/>
        </p:nvCxnSpPr>
        <p:spPr>
          <a:xfrm>
            <a:off x="3048000" y="4724400"/>
            <a:ext cx="0" cy="68580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7" name="Straight Connector 116"/>
          <p:cNvCxnSpPr/>
          <p:nvPr/>
        </p:nvCxnSpPr>
        <p:spPr>
          <a:xfrm flipV="1">
            <a:off x="3048000" y="1066800"/>
            <a:ext cx="0" cy="3657600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/>
          <p:cNvCxnSpPr/>
          <p:nvPr/>
        </p:nvCxnSpPr>
        <p:spPr>
          <a:xfrm>
            <a:off x="3048000" y="5105400"/>
            <a:ext cx="457200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1" name="TextBox 120"/>
          <p:cNvSpPr txBox="1"/>
          <p:nvPr/>
        </p:nvSpPr>
        <p:spPr>
          <a:xfrm>
            <a:off x="1371600" y="5710535"/>
            <a:ext cx="38100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4"/>
                </a:solidFill>
              </a:rPr>
              <a:t>Nothing Fired</a:t>
            </a:r>
            <a:endParaRPr lang="en-US" sz="2400" dirty="0">
              <a:solidFill>
                <a:schemeClr val="accent4"/>
              </a:solidFill>
            </a:endParaRPr>
          </a:p>
        </p:txBody>
      </p:sp>
      <p:sp>
        <p:nvSpPr>
          <p:cNvPr id="120" name="Rectangle 119"/>
          <p:cNvSpPr/>
          <p:nvPr/>
        </p:nvSpPr>
        <p:spPr>
          <a:xfrm>
            <a:off x="3505200" y="1299865"/>
            <a:ext cx="1143000" cy="45273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sp>
        <p:nvSpPr>
          <p:cNvPr id="122" name="Rectangle 121"/>
          <p:cNvSpPr/>
          <p:nvPr/>
        </p:nvSpPr>
        <p:spPr>
          <a:xfrm>
            <a:off x="3505200" y="1833265"/>
            <a:ext cx="1143000" cy="45273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sp>
        <p:nvSpPr>
          <p:cNvPr id="123" name="Rectangle 122"/>
          <p:cNvSpPr/>
          <p:nvPr/>
        </p:nvSpPr>
        <p:spPr>
          <a:xfrm>
            <a:off x="3048000" y="1295400"/>
            <a:ext cx="4572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cxnSp>
        <p:nvCxnSpPr>
          <p:cNvPr id="125" name="Straight Connector 124"/>
          <p:cNvCxnSpPr/>
          <p:nvPr/>
        </p:nvCxnSpPr>
        <p:spPr>
          <a:xfrm flipV="1">
            <a:off x="3505200" y="1219200"/>
            <a:ext cx="0" cy="365760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26" name="Rectangle 125"/>
          <p:cNvSpPr/>
          <p:nvPr/>
        </p:nvSpPr>
        <p:spPr>
          <a:xfrm>
            <a:off x="1905000" y="2895600"/>
            <a:ext cx="16002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127" name="Rectangle 126"/>
          <p:cNvSpPr/>
          <p:nvPr/>
        </p:nvSpPr>
        <p:spPr>
          <a:xfrm>
            <a:off x="1905000" y="1295400"/>
            <a:ext cx="1143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cxnSp>
        <p:nvCxnSpPr>
          <p:cNvPr id="128" name="Straight Arrow Connector 127"/>
          <p:cNvCxnSpPr/>
          <p:nvPr/>
        </p:nvCxnSpPr>
        <p:spPr>
          <a:xfrm>
            <a:off x="1905000" y="4572000"/>
            <a:ext cx="59436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/>
          <p:cNvCxnSpPr/>
          <p:nvPr/>
        </p:nvCxnSpPr>
        <p:spPr>
          <a:xfrm flipV="1">
            <a:off x="1905000" y="1295400"/>
            <a:ext cx="0" cy="3276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0" name="TextBox 129"/>
          <p:cNvSpPr txBox="1"/>
          <p:nvPr/>
        </p:nvSpPr>
        <p:spPr>
          <a:xfrm>
            <a:off x="381000" y="33483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Alice</a:t>
            </a:r>
            <a:endParaRPr lang="en-US" sz="2400" dirty="0"/>
          </a:p>
        </p:txBody>
      </p:sp>
      <p:sp>
        <p:nvSpPr>
          <p:cNvPr id="131" name="TextBox 130"/>
          <p:cNvSpPr txBox="1"/>
          <p:nvPr/>
        </p:nvSpPr>
        <p:spPr>
          <a:xfrm>
            <a:off x="457200" y="17481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Bob</a:t>
            </a:r>
            <a:endParaRPr lang="en-US" sz="2400" dirty="0"/>
          </a:p>
        </p:txBody>
      </p:sp>
      <p:sp>
        <p:nvSpPr>
          <p:cNvPr id="132" name="TextBox 131"/>
          <p:cNvSpPr txBox="1"/>
          <p:nvPr/>
        </p:nvSpPr>
        <p:spPr>
          <a:xfrm>
            <a:off x="1262655" y="38817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133" name="TextBox 132"/>
          <p:cNvSpPr txBox="1"/>
          <p:nvPr/>
        </p:nvSpPr>
        <p:spPr>
          <a:xfrm>
            <a:off x="1262655" y="33528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134" name="TextBox 133"/>
          <p:cNvSpPr txBox="1"/>
          <p:nvPr/>
        </p:nvSpPr>
        <p:spPr>
          <a:xfrm>
            <a:off x="1295400" y="28956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sp>
        <p:nvSpPr>
          <p:cNvPr id="135" name="TextBox 134"/>
          <p:cNvSpPr txBox="1"/>
          <p:nvPr/>
        </p:nvSpPr>
        <p:spPr>
          <a:xfrm>
            <a:off x="1273365" y="22815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136" name="TextBox 135"/>
          <p:cNvSpPr txBox="1"/>
          <p:nvPr/>
        </p:nvSpPr>
        <p:spPr>
          <a:xfrm>
            <a:off x="1273365" y="17526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137" name="TextBox 136"/>
          <p:cNvSpPr txBox="1"/>
          <p:nvPr/>
        </p:nvSpPr>
        <p:spPr>
          <a:xfrm>
            <a:off x="1306110" y="12954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cxnSp>
        <p:nvCxnSpPr>
          <p:cNvPr id="138" name="Straight Connector 137"/>
          <p:cNvCxnSpPr/>
          <p:nvPr/>
        </p:nvCxnSpPr>
        <p:spPr>
          <a:xfrm>
            <a:off x="6477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/>
          <p:cNvCxnSpPr/>
          <p:nvPr/>
        </p:nvCxnSpPr>
        <p:spPr>
          <a:xfrm>
            <a:off x="6705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/>
          <p:cNvCxnSpPr/>
          <p:nvPr/>
        </p:nvCxnSpPr>
        <p:spPr>
          <a:xfrm>
            <a:off x="6934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/>
          <p:cNvCxnSpPr/>
          <p:nvPr/>
        </p:nvCxnSpPr>
        <p:spPr>
          <a:xfrm>
            <a:off x="7162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/>
          <p:cNvCxnSpPr/>
          <p:nvPr/>
        </p:nvCxnSpPr>
        <p:spPr>
          <a:xfrm>
            <a:off x="7391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/>
          <p:cNvCxnSpPr/>
          <p:nvPr/>
        </p:nvCxnSpPr>
        <p:spPr>
          <a:xfrm>
            <a:off x="7620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/>
          <p:cNvCxnSpPr/>
          <p:nvPr/>
        </p:nvCxnSpPr>
        <p:spPr>
          <a:xfrm>
            <a:off x="3429000" y="12998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/>
          <p:cNvCxnSpPr/>
          <p:nvPr/>
        </p:nvCxnSpPr>
        <p:spPr>
          <a:xfrm flipV="1">
            <a:off x="3429000" y="12998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/>
          <p:cNvCxnSpPr/>
          <p:nvPr/>
        </p:nvCxnSpPr>
        <p:spPr>
          <a:xfrm>
            <a:off x="1981200" y="1304332"/>
            <a:ext cx="9906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/>
          <p:cNvCxnSpPr/>
          <p:nvPr/>
        </p:nvCxnSpPr>
        <p:spPr>
          <a:xfrm>
            <a:off x="1981200" y="1743669"/>
            <a:ext cx="990600" cy="4465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/>
          <p:cNvCxnSpPr/>
          <p:nvPr/>
        </p:nvCxnSpPr>
        <p:spPr>
          <a:xfrm flipV="1">
            <a:off x="1981200" y="2886668"/>
            <a:ext cx="1524000" cy="2679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/>
          <p:cNvCxnSpPr/>
          <p:nvPr/>
        </p:nvCxnSpPr>
        <p:spPr>
          <a:xfrm flipV="1">
            <a:off x="1981200" y="3343868"/>
            <a:ext cx="15240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/>
          <p:cNvCxnSpPr/>
          <p:nvPr/>
        </p:nvCxnSpPr>
        <p:spPr>
          <a:xfrm>
            <a:off x="1905000" y="2057400"/>
            <a:ext cx="16002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/>
          <p:cNvCxnSpPr/>
          <p:nvPr/>
        </p:nvCxnSpPr>
        <p:spPr>
          <a:xfrm flipH="1" flipV="1">
            <a:off x="3505200" y="2059633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/>
          <p:cNvCxnSpPr/>
          <p:nvPr/>
        </p:nvCxnSpPr>
        <p:spPr>
          <a:xfrm flipV="1">
            <a:off x="3505200" y="18332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/>
          <p:cNvCxnSpPr/>
          <p:nvPr/>
        </p:nvCxnSpPr>
        <p:spPr>
          <a:xfrm flipH="1" flipV="1">
            <a:off x="1905000" y="15262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/>
          <p:cNvCxnSpPr/>
          <p:nvPr/>
        </p:nvCxnSpPr>
        <p:spPr>
          <a:xfrm flipV="1">
            <a:off x="1905000" y="12998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/>
          <p:cNvCxnSpPr/>
          <p:nvPr/>
        </p:nvCxnSpPr>
        <p:spPr>
          <a:xfrm flipH="1" flipV="1">
            <a:off x="1905000" y="31264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/>
          <p:cNvCxnSpPr/>
          <p:nvPr/>
        </p:nvCxnSpPr>
        <p:spPr>
          <a:xfrm flipV="1">
            <a:off x="1905000" y="29000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/>
          <p:cNvCxnSpPr/>
          <p:nvPr/>
        </p:nvCxnSpPr>
        <p:spPr>
          <a:xfrm>
            <a:off x="1905000" y="2590800"/>
            <a:ext cx="16002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/>
          <p:cNvCxnSpPr/>
          <p:nvPr/>
        </p:nvCxnSpPr>
        <p:spPr>
          <a:xfrm>
            <a:off x="5105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/>
          <p:cNvCxnSpPr/>
          <p:nvPr/>
        </p:nvCxnSpPr>
        <p:spPr>
          <a:xfrm>
            <a:off x="5334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/>
          <p:cNvCxnSpPr/>
          <p:nvPr/>
        </p:nvCxnSpPr>
        <p:spPr>
          <a:xfrm>
            <a:off x="5562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/>
          <p:cNvCxnSpPr/>
          <p:nvPr/>
        </p:nvCxnSpPr>
        <p:spPr>
          <a:xfrm>
            <a:off x="5791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/>
          <p:cNvCxnSpPr/>
          <p:nvPr/>
        </p:nvCxnSpPr>
        <p:spPr>
          <a:xfrm>
            <a:off x="6019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/>
          <p:cNvCxnSpPr/>
          <p:nvPr/>
        </p:nvCxnSpPr>
        <p:spPr>
          <a:xfrm>
            <a:off x="6248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/>
          <p:cNvCxnSpPr/>
          <p:nvPr/>
        </p:nvCxnSpPr>
        <p:spPr>
          <a:xfrm>
            <a:off x="3733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/>
          <p:cNvCxnSpPr/>
          <p:nvPr/>
        </p:nvCxnSpPr>
        <p:spPr>
          <a:xfrm>
            <a:off x="3962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/>
          <p:cNvCxnSpPr/>
          <p:nvPr/>
        </p:nvCxnSpPr>
        <p:spPr>
          <a:xfrm>
            <a:off x="4191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/>
          <p:cNvCxnSpPr/>
          <p:nvPr/>
        </p:nvCxnSpPr>
        <p:spPr>
          <a:xfrm>
            <a:off x="4419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/>
          <p:cNvCxnSpPr/>
          <p:nvPr/>
        </p:nvCxnSpPr>
        <p:spPr>
          <a:xfrm>
            <a:off x="4648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/>
          <p:cNvCxnSpPr/>
          <p:nvPr/>
        </p:nvCxnSpPr>
        <p:spPr>
          <a:xfrm>
            <a:off x="4876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/>
          <p:cNvCxnSpPr/>
          <p:nvPr/>
        </p:nvCxnSpPr>
        <p:spPr>
          <a:xfrm>
            <a:off x="2362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/>
          <p:cNvCxnSpPr/>
          <p:nvPr/>
        </p:nvCxnSpPr>
        <p:spPr>
          <a:xfrm>
            <a:off x="2590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/>
          <p:cNvCxnSpPr/>
          <p:nvPr/>
        </p:nvCxnSpPr>
        <p:spPr>
          <a:xfrm>
            <a:off x="2819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/>
          <p:cNvCxnSpPr/>
          <p:nvPr/>
        </p:nvCxnSpPr>
        <p:spPr>
          <a:xfrm>
            <a:off x="3048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/>
          <p:cNvCxnSpPr/>
          <p:nvPr/>
        </p:nvCxnSpPr>
        <p:spPr>
          <a:xfrm>
            <a:off x="3276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Connector 174"/>
          <p:cNvCxnSpPr/>
          <p:nvPr/>
        </p:nvCxnSpPr>
        <p:spPr>
          <a:xfrm>
            <a:off x="3505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Connector 175"/>
          <p:cNvCxnSpPr/>
          <p:nvPr/>
        </p:nvCxnSpPr>
        <p:spPr>
          <a:xfrm>
            <a:off x="1905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Connector 176"/>
          <p:cNvCxnSpPr/>
          <p:nvPr/>
        </p:nvCxnSpPr>
        <p:spPr>
          <a:xfrm>
            <a:off x="2133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Connector 177"/>
          <p:cNvCxnSpPr/>
          <p:nvPr/>
        </p:nvCxnSpPr>
        <p:spPr>
          <a:xfrm>
            <a:off x="1905000" y="4191000"/>
            <a:ext cx="16002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/>
          <p:cNvCxnSpPr/>
          <p:nvPr/>
        </p:nvCxnSpPr>
        <p:spPr>
          <a:xfrm>
            <a:off x="1905000" y="3657600"/>
            <a:ext cx="16002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Connector 179"/>
          <p:cNvCxnSpPr/>
          <p:nvPr/>
        </p:nvCxnSpPr>
        <p:spPr>
          <a:xfrm>
            <a:off x="2971800" y="12998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Connector 180"/>
          <p:cNvCxnSpPr/>
          <p:nvPr/>
        </p:nvCxnSpPr>
        <p:spPr>
          <a:xfrm flipV="1">
            <a:off x="2971800" y="12998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Connector 181"/>
          <p:cNvCxnSpPr/>
          <p:nvPr/>
        </p:nvCxnSpPr>
        <p:spPr>
          <a:xfrm>
            <a:off x="3124200" y="17526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Connector 182"/>
          <p:cNvCxnSpPr/>
          <p:nvPr/>
        </p:nvCxnSpPr>
        <p:spPr>
          <a:xfrm>
            <a:off x="3124200" y="12954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14660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Title 9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Discrete Event Simulator</a:t>
            </a:r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6248400" y="1524000"/>
            <a:ext cx="1828800" cy="2433741"/>
          </a:xfrm>
          <a:prstGeom prst="rect">
            <a:avLst/>
          </a:prstGeom>
          <a:ln>
            <a:solidFill>
              <a:schemeClr val="accent4">
                <a:lumMod val="50000"/>
              </a:schemeClr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sz="2800" dirty="0" smtClean="0"/>
              <a:t>Alice</a:t>
            </a:r>
            <a:endParaRPr lang="en-US" sz="2800" dirty="0"/>
          </a:p>
        </p:txBody>
      </p:sp>
      <p:sp>
        <p:nvSpPr>
          <p:cNvPr id="31" name="Rectangle 30"/>
          <p:cNvSpPr/>
          <p:nvPr/>
        </p:nvSpPr>
        <p:spPr>
          <a:xfrm>
            <a:off x="1219200" y="4876800"/>
            <a:ext cx="6858000" cy="1143000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sz="2800" dirty="0" smtClean="0"/>
              <a:t>Discrete Event</a:t>
            </a:r>
          </a:p>
          <a:p>
            <a:pPr algn="ctr"/>
            <a:r>
              <a:rPr lang="en-US" sz="2800" dirty="0" smtClean="0"/>
              <a:t>Simulator</a:t>
            </a:r>
            <a:endParaRPr lang="en-US" sz="2800" dirty="0"/>
          </a:p>
        </p:txBody>
      </p:sp>
      <p:sp>
        <p:nvSpPr>
          <p:cNvPr id="32" name="Rectangle 31"/>
          <p:cNvSpPr/>
          <p:nvPr/>
        </p:nvSpPr>
        <p:spPr>
          <a:xfrm>
            <a:off x="1219200" y="1524000"/>
            <a:ext cx="1828800" cy="2433741"/>
          </a:xfrm>
          <a:prstGeom prst="rect">
            <a:avLst/>
          </a:prstGeom>
          <a:ln>
            <a:solidFill>
              <a:schemeClr val="tx2">
                <a:lumMod val="75000"/>
              </a:schemeClr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sz="2800" dirty="0" smtClean="0"/>
              <a:t>Bob</a:t>
            </a:r>
            <a:endParaRPr lang="en-US" sz="2800" dirty="0"/>
          </a:p>
        </p:txBody>
      </p:sp>
      <p:cxnSp>
        <p:nvCxnSpPr>
          <p:cNvPr id="61" name="Straight Arrow Connector 60"/>
          <p:cNvCxnSpPr/>
          <p:nvPr/>
        </p:nvCxnSpPr>
        <p:spPr>
          <a:xfrm>
            <a:off x="3048000" y="1609130"/>
            <a:ext cx="32004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2699146" y="1214735"/>
            <a:ext cx="13394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Visual</a:t>
            </a:r>
            <a:endParaRPr lang="en-US" sz="2400" dirty="0"/>
          </a:p>
        </p:txBody>
      </p:sp>
      <p:cxnSp>
        <p:nvCxnSpPr>
          <p:cNvPr id="43" name="Straight Arrow Connector 42"/>
          <p:cNvCxnSpPr/>
          <p:nvPr/>
        </p:nvCxnSpPr>
        <p:spPr>
          <a:xfrm>
            <a:off x="3048000" y="1990130"/>
            <a:ext cx="32004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2699146" y="1600200"/>
            <a:ext cx="13394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Audio</a:t>
            </a:r>
            <a:endParaRPr lang="en-US" sz="2400" dirty="0"/>
          </a:p>
        </p:txBody>
      </p:sp>
      <p:cxnSp>
        <p:nvCxnSpPr>
          <p:cNvPr id="74" name="Straight Arrow Connector 73"/>
          <p:cNvCxnSpPr/>
          <p:nvPr/>
        </p:nvCxnSpPr>
        <p:spPr>
          <a:xfrm flipH="1">
            <a:off x="3048000" y="2967335"/>
            <a:ext cx="32004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5213746" y="2586335"/>
            <a:ext cx="13394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Visual</a:t>
            </a:r>
            <a:endParaRPr lang="en-US" sz="2400" dirty="0"/>
          </a:p>
        </p:txBody>
      </p:sp>
      <p:cxnSp>
        <p:nvCxnSpPr>
          <p:cNvPr id="76" name="Straight Arrow Connector 75"/>
          <p:cNvCxnSpPr/>
          <p:nvPr/>
        </p:nvCxnSpPr>
        <p:spPr>
          <a:xfrm flipH="1">
            <a:off x="3048000" y="3348335"/>
            <a:ext cx="32004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7" name="TextBox 76"/>
          <p:cNvSpPr txBox="1"/>
          <p:nvPr/>
        </p:nvSpPr>
        <p:spPr>
          <a:xfrm>
            <a:off x="5213746" y="2962870"/>
            <a:ext cx="13394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Audio</a:t>
            </a:r>
            <a:endParaRPr lang="en-US" sz="2400" dirty="0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1676400" y="3957741"/>
            <a:ext cx="0" cy="91905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/>
          <p:nvPr/>
        </p:nvCxnSpPr>
        <p:spPr>
          <a:xfrm>
            <a:off x="7620000" y="3957741"/>
            <a:ext cx="0" cy="92371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" name="TextBox 80"/>
          <p:cNvSpPr txBox="1"/>
          <p:nvPr/>
        </p:nvSpPr>
        <p:spPr>
          <a:xfrm>
            <a:off x="685800" y="4110335"/>
            <a:ext cx="10484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Events</a:t>
            </a:r>
            <a:endParaRPr lang="en-US" sz="2400" dirty="0"/>
          </a:p>
        </p:txBody>
      </p:sp>
      <p:sp>
        <p:nvSpPr>
          <p:cNvPr id="82" name="TextBox 81"/>
          <p:cNvSpPr txBox="1"/>
          <p:nvPr/>
        </p:nvSpPr>
        <p:spPr>
          <a:xfrm>
            <a:off x="7543800" y="4114800"/>
            <a:ext cx="10484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Events</a:t>
            </a:r>
            <a:endParaRPr lang="en-US" sz="2400" dirty="0"/>
          </a:p>
        </p:txBody>
      </p:sp>
      <p:cxnSp>
        <p:nvCxnSpPr>
          <p:cNvPr id="21" name="Straight Connector 20"/>
          <p:cNvCxnSpPr>
            <a:stCxn id="31" idx="0"/>
          </p:cNvCxnSpPr>
          <p:nvPr/>
        </p:nvCxnSpPr>
        <p:spPr>
          <a:xfrm flipV="1">
            <a:off x="4648200" y="4419600"/>
            <a:ext cx="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2514600" y="4419600"/>
            <a:ext cx="21336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2514600" y="3957741"/>
            <a:ext cx="0" cy="461859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 flipH="1">
            <a:off x="4648200" y="4419600"/>
            <a:ext cx="21336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/>
          <p:nvPr/>
        </p:nvCxnSpPr>
        <p:spPr>
          <a:xfrm flipV="1">
            <a:off x="6781800" y="3962400"/>
            <a:ext cx="0" cy="461859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5" name="TextBox 84"/>
          <p:cNvSpPr txBox="1"/>
          <p:nvPr/>
        </p:nvSpPr>
        <p:spPr>
          <a:xfrm>
            <a:off x="3200400" y="4034135"/>
            <a:ext cx="297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Update on Event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678634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Algorithmic Workload in Model</a:t>
            </a:r>
            <a:endParaRPr lang="en-US" dirty="0"/>
          </a:p>
        </p:txBody>
      </p:sp>
      <p:cxnSp>
        <p:nvCxnSpPr>
          <p:cNvPr id="115" name="Straight Connector 114"/>
          <p:cNvCxnSpPr/>
          <p:nvPr/>
        </p:nvCxnSpPr>
        <p:spPr>
          <a:xfrm>
            <a:off x="3505200" y="4724400"/>
            <a:ext cx="0" cy="68580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4" name="TextBox 123"/>
          <p:cNvSpPr txBox="1"/>
          <p:nvPr/>
        </p:nvSpPr>
        <p:spPr>
          <a:xfrm>
            <a:off x="1905000" y="5410200"/>
            <a:ext cx="3886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4F81BD"/>
                </a:solidFill>
              </a:rPr>
              <a:t>Nothing Fired</a:t>
            </a:r>
            <a:endParaRPr lang="en-US" sz="2400" dirty="0">
              <a:solidFill>
                <a:srgbClr val="4F81BD"/>
              </a:solidFill>
            </a:endParaRPr>
          </a:p>
        </p:txBody>
      </p:sp>
      <p:cxnSp>
        <p:nvCxnSpPr>
          <p:cNvPr id="119" name="Straight Connector 118"/>
          <p:cNvCxnSpPr/>
          <p:nvPr/>
        </p:nvCxnSpPr>
        <p:spPr>
          <a:xfrm flipV="1">
            <a:off x="3505200" y="1066800"/>
            <a:ext cx="0" cy="3657600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/>
          <p:cNvCxnSpPr/>
          <p:nvPr/>
        </p:nvCxnSpPr>
        <p:spPr>
          <a:xfrm>
            <a:off x="4191000" y="4724400"/>
            <a:ext cx="0" cy="68580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7" name="Straight Connector 116"/>
          <p:cNvCxnSpPr/>
          <p:nvPr/>
        </p:nvCxnSpPr>
        <p:spPr>
          <a:xfrm flipV="1">
            <a:off x="4191000" y="1066800"/>
            <a:ext cx="0" cy="3657600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/>
          <p:cNvCxnSpPr/>
          <p:nvPr/>
        </p:nvCxnSpPr>
        <p:spPr>
          <a:xfrm flipH="1">
            <a:off x="3505200" y="5105400"/>
            <a:ext cx="685800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32" name="TextBox 131"/>
          <p:cNvSpPr txBox="1"/>
          <p:nvPr/>
        </p:nvSpPr>
        <p:spPr>
          <a:xfrm>
            <a:off x="1905000" y="5710535"/>
            <a:ext cx="38100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4"/>
                </a:solidFill>
              </a:rPr>
              <a:t>Working over 3 time units</a:t>
            </a:r>
            <a:endParaRPr lang="en-US" sz="2400" dirty="0">
              <a:solidFill>
                <a:schemeClr val="accent4"/>
              </a:solidFill>
            </a:endParaRPr>
          </a:p>
        </p:txBody>
      </p:sp>
      <p:sp>
        <p:nvSpPr>
          <p:cNvPr id="120" name="Rectangle 119"/>
          <p:cNvSpPr/>
          <p:nvPr/>
        </p:nvSpPr>
        <p:spPr>
          <a:xfrm>
            <a:off x="4191000" y="2900065"/>
            <a:ext cx="1143000" cy="45273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121" name="Rectangle 120"/>
          <p:cNvSpPr/>
          <p:nvPr/>
        </p:nvSpPr>
        <p:spPr>
          <a:xfrm>
            <a:off x="5791200" y="1833265"/>
            <a:ext cx="1143000" cy="45273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SAD</a:t>
            </a:r>
            <a:endParaRPr lang="en-US" sz="2400" dirty="0"/>
          </a:p>
        </p:txBody>
      </p:sp>
      <p:sp>
        <p:nvSpPr>
          <p:cNvPr id="122" name="Rectangle 121"/>
          <p:cNvSpPr/>
          <p:nvPr/>
        </p:nvSpPr>
        <p:spPr>
          <a:xfrm>
            <a:off x="5791200" y="1299865"/>
            <a:ext cx="1143000" cy="45273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123" name="Rectangle 122"/>
          <p:cNvSpPr/>
          <p:nvPr/>
        </p:nvSpPr>
        <p:spPr>
          <a:xfrm>
            <a:off x="3048000" y="1295400"/>
            <a:ext cx="4572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cxnSp>
        <p:nvCxnSpPr>
          <p:cNvPr id="125" name="Straight Connector 124"/>
          <p:cNvCxnSpPr/>
          <p:nvPr/>
        </p:nvCxnSpPr>
        <p:spPr>
          <a:xfrm flipV="1">
            <a:off x="4191000" y="1219200"/>
            <a:ext cx="0" cy="365760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26" name="Rectangle 125"/>
          <p:cNvSpPr/>
          <p:nvPr/>
        </p:nvSpPr>
        <p:spPr>
          <a:xfrm>
            <a:off x="1905000" y="2895600"/>
            <a:ext cx="22860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cxnSp>
        <p:nvCxnSpPr>
          <p:cNvPr id="127" name="Straight Connector 126"/>
          <p:cNvCxnSpPr/>
          <p:nvPr/>
        </p:nvCxnSpPr>
        <p:spPr>
          <a:xfrm flipV="1">
            <a:off x="5791200" y="1219200"/>
            <a:ext cx="0" cy="3657600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8" name="Rectangle 127"/>
          <p:cNvSpPr/>
          <p:nvPr/>
        </p:nvSpPr>
        <p:spPr>
          <a:xfrm>
            <a:off x="1905000" y="1295400"/>
            <a:ext cx="1143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129" name="Rectangle 128"/>
          <p:cNvSpPr/>
          <p:nvPr/>
        </p:nvSpPr>
        <p:spPr>
          <a:xfrm>
            <a:off x="3505200" y="1299866"/>
            <a:ext cx="2286000" cy="4527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130" name="Straight Arrow Connector 129"/>
          <p:cNvCxnSpPr/>
          <p:nvPr/>
        </p:nvCxnSpPr>
        <p:spPr>
          <a:xfrm>
            <a:off x="1905000" y="4572000"/>
            <a:ext cx="59436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/>
          <p:cNvCxnSpPr/>
          <p:nvPr/>
        </p:nvCxnSpPr>
        <p:spPr>
          <a:xfrm flipV="1">
            <a:off x="1905000" y="1295400"/>
            <a:ext cx="0" cy="3276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4" name="TextBox 133"/>
          <p:cNvSpPr txBox="1"/>
          <p:nvPr/>
        </p:nvSpPr>
        <p:spPr>
          <a:xfrm>
            <a:off x="381000" y="33483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Alice</a:t>
            </a:r>
            <a:endParaRPr lang="en-US" sz="2400" dirty="0"/>
          </a:p>
        </p:txBody>
      </p:sp>
      <p:sp>
        <p:nvSpPr>
          <p:cNvPr id="135" name="TextBox 134"/>
          <p:cNvSpPr txBox="1"/>
          <p:nvPr/>
        </p:nvSpPr>
        <p:spPr>
          <a:xfrm>
            <a:off x="457200" y="17481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Bob</a:t>
            </a:r>
            <a:endParaRPr lang="en-US" sz="2400" dirty="0"/>
          </a:p>
        </p:txBody>
      </p:sp>
      <p:sp>
        <p:nvSpPr>
          <p:cNvPr id="136" name="TextBox 135"/>
          <p:cNvSpPr txBox="1"/>
          <p:nvPr/>
        </p:nvSpPr>
        <p:spPr>
          <a:xfrm>
            <a:off x="1262655" y="38817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137" name="TextBox 136"/>
          <p:cNvSpPr txBox="1"/>
          <p:nvPr/>
        </p:nvSpPr>
        <p:spPr>
          <a:xfrm>
            <a:off x="1262655" y="33528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138" name="TextBox 137"/>
          <p:cNvSpPr txBox="1"/>
          <p:nvPr/>
        </p:nvSpPr>
        <p:spPr>
          <a:xfrm>
            <a:off x="1295400" y="28956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sp>
        <p:nvSpPr>
          <p:cNvPr id="139" name="TextBox 138"/>
          <p:cNvSpPr txBox="1"/>
          <p:nvPr/>
        </p:nvSpPr>
        <p:spPr>
          <a:xfrm>
            <a:off x="1273365" y="22815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140" name="TextBox 139"/>
          <p:cNvSpPr txBox="1"/>
          <p:nvPr/>
        </p:nvSpPr>
        <p:spPr>
          <a:xfrm>
            <a:off x="1273365" y="17526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141" name="TextBox 140"/>
          <p:cNvSpPr txBox="1"/>
          <p:nvPr/>
        </p:nvSpPr>
        <p:spPr>
          <a:xfrm>
            <a:off x="1306110" y="12954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cxnSp>
        <p:nvCxnSpPr>
          <p:cNvPr id="142" name="Straight Connector 141"/>
          <p:cNvCxnSpPr/>
          <p:nvPr/>
        </p:nvCxnSpPr>
        <p:spPr>
          <a:xfrm>
            <a:off x="6477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/>
          <p:cNvCxnSpPr/>
          <p:nvPr/>
        </p:nvCxnSpPr>
        <p:spPr>
          <a:xfrm>
            <a:off x="6705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/>
          <p:cNvCxnSpPr/>
          <p:nvPr/>
        </p:nvCxnSpPr>
        <p:spPr>
          <a:xfrm>
            <a:off x="6934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/>
          <p:cNvCxnSpPr/>
          <p:nvPr/>
        </p:nvCxnSpPr>
        <p:spPr>
          <a:xfrm>
            <a:off x="7162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/>
          <p:cNvCxnSpPr/>
          <p:nvPr/>
        </p:nvCxnSpPr>
        <p:spPr>
          <a:xfrm>
            <a:off x="7391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/>
          <p:cNvCxnSpPr/>
          <p:nvPr/>
        </p:nvCxnSpPr>
        <p:spPr>
          <a:xfrm>
            <a:off x="7620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/>
          <p:cNvCxnSpPr/>
          <p:nvPr/>
        </p:nvCxnSpPr>
        <p:spPr>
          <a:xfrm>
            <a:off x="3429000" y="12998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/>
          <p:cNvCxnSpPr/>
          <p:nvPr/>
        </p:nvCxnSpPr>
        <p:spPr>
          <a:xfrm flipV="1">
            <a:off x="3429000" y="12998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/>
          <p:cNvCxnSpPr/>
          <p:nvPr/>
        </p:nvCxnSpPr>
        <p:spPr>
          <a:xfrm>
            <a:off x="5715000" y="12954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/>
          <p:cNvCxnSpPr/>
          <p:nvPr/>
        </p:nvCxnSpPr>
        <p:spPr>
          <a:xfrm flipV="1">
            <a:off x="5715000" y="12954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/>
          <p:cNvCxnSpPr/>
          <p:nvPr/>
        </p:nvCxnSpPr>
        <p:spPr>
          <a:xfrm>
            <a:off x="1981200" y="1304332"/>
            <a:ext cx="9906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/>
          <p:cNvCxnSpPr/>
          <p:nvPr/>
        </p:nvCxnSpPr>
        <p:spPr>
          <a:xfrm>
            <a:off x="1981200" y="1743669"/>
            <a:ext cx="990600" cy="1339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/>
          <p:cNvCxnSpPr/>
          <p:nvPr/>
        </p:nvCxnSpPr>
        <p:spPr>
          <a:xfrm flipV="1">
            <a:off x="3581400" y="1748134"/>
            <a:ext cx="2133600" cy="1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/>
          <p:cNvCxnSpPr/>
          <p:nvPr/>
        </p:nvCxnSpPr>
        <p:spPr>
          <a:xfrm flipV="1">
            <a:off x="3581400" y="1299866"/>
            <a:ext cx="2133600" cy="446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/>
          <p:cNvCxnSpPr/>
          <p:nvPr/>
        </p:nvCxnSpPr>
        <p:spPr>
          <a:xfrm flipV="1">
            <a:off x="1981200" y="2886668"/>
            <a:ext cx="2133600" cy="2679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/>
          <p:cNvCxnSpPr/>
          <p:nvPr/>
        </p:nvCxnSpPr>
        <p:spPr>
          <a:xfrm>
            <a:off x="1981200" y="3361732"/>
            <a:ext cx="21336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8" name="Rectangle 157"/>
          <p:cNvSpPr/>
          <p:nvPr/>
        </p:nvSpPr>
        <p:spPr>
          <a:xfrm>
            <a:off x="3505200" y="1833265"/>
            <a:ext cx="2286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159" name="Straight Connector 158"/>
          <p:cNvCxnSpPr>
            <a:endCxn id="158" idx="1"/>
          </p:cNvCxnSpPr>
          <p:nvPr/>
        </p:nvCxnSpPr>
        <p:spPr>
          <a:xfrm>
            <a:off x="1905000" y="2057400"/>
            <a:ext cx="16002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/>
          <p:cNvCxnSpPr/>
          <p:nvPr/>
        </p:nvCxnSpPr>
        <p:spPr>
          <a:xfrm flipV="1">
            <a:off x="3581400" y="1833265"/>
            <a:ext cx="2133600" cy="44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/>
          <p:cNvCxnSpPr/>
          <p:nvPr/>
        </p:nvCxnSpPr>
        <p:spPr>
          <a:xfrm>
            <a:off x="3581400" y="2286000"/>
            <a:ext cx="2133600" cy="1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/>
          <p:cNvCxnSpPr>
            <a:endCxn id="158" idx="1"/>
          </p:cNvCxnSpPr>
          <p:nvPr/>
        </p:nvCxnSpPr>
        <p:spPr>
          <a:xfrm flipH="1" flipV="1">
            <a:off x="3505200" y="2059633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/>
          <p:cNvCxnSpPr>
            <a:stCxn id="158" idx="1"/>
          </p:cNvCxnSpPr>
          <p:nvPr/>
        </p:nvCxnSpPr>
        <p:spPr>
          <a:xfrm flipV="1">
            <a:off x="3505200" y="18332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/>
          <p:cNvCxnSpPr/>
          <p:nvPr/>
        </p:nvCxnSpPr>
        <p:spPr>
          <a:xfrm flipH="1" flipV="1">
            <a:off x="1905000" y="15262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/>
          <p:cNvCxnSpPr/>
          <p:nvPr/>
        </p:nvCxnSpPr>
        <p:spPr>
          <a:xfrm flipV="1">
            <a:off x="1905000" y="12998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/>
          <p:cNvCxnSpPr/>
          <p:nvPr/>
        </p:nvCxnSpPr>
        <p:spPr>
          <a:xfrm flipH="1" flipV="1">
            <a:off x="1905000" y="31264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/>
          <p:cNvCxnSpPr/>
          <p:nvPr/>
        </p:nvCxnSpPr>
        <p:spPr>
          <a:xfrm flipV="1">
            <a:off x="1905000" y="29000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/>
          <p:cNvCxnSpPr/>
          <p:nvPr/>
        </p:nvCxnSpPr>
        <p:spPr>
          <a:xfrm>
            <a:off x="1905000" y="2590800"/>
            <a:ext cx="38862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/>
          <p:cNvCxnSpPr/>
          <p:nvPr/>
        </p:nvCxnSpPr>
        <p:spPr>
          <a:xfrm>
            <a:off x="5105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/>
          <p:cNvCxnSpPr/>
          <p:nvPr/>
        </p:nvCxnSpPr>
        <p:spPr>
          <a:xfrm>
            <a:off x="5334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/>
          <p:cNvCxnSpPr/>
          <p:nvPr/>
        </p:nvCxnSpPr>
        <p:spPr>
          <a:xfrm>
            <a:off x="5562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/>
          <p:cNvCxnSpPr/>
          <p:nvPr/>
        </p:nvCxnSpPr>
        <p:spPr>
          <a:xfrm>
            <a:off x="5791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/>
          <p:cNvCxnSpPr/>
          <p:nvPr/>
        </p:nvCxnSpPr>
        <p:spPr>
          <a:xfrm>
            <a:off x="6019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/>
          <p:cNvCxnSpPr/>
          <p:nvPr/>
        </p:nvCxnSpPr>
        <p:spPr>
          <a:xfrm>
            <a:off x="6248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Connector 174"/>
          <p:cNvCxnSpPr/>
          <p:nvPr/>
        </p:nvCxnSpPr>
        <p:spPr>
          <a:xfrm>
            <a:off x="3733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Connector 175"/>
          <p:cNvCxnSpPr/>
          <p:nvPr/>
        </p:nvCxnSpPr>
        <p:spPr>
          <a:xfrm>
            <a:off x="3962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Connector 176"/>
          <p:cNvCxnSpPr/>
          <p:nvPr/>
        </p:nvCxnSpPr>
        <p:spPr>
          <a:xfrm>
            <a:off x="4191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Connector 177"/>
          <p:cNvCxnSpPr/>
          <p:nvPr/>
        </p:nvCxnSpPr>
        <p:spPr>
          <a:xfrm>
            <a:off x="4419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/>
          <p:cNvCxnSpPr/>
          <p:nvPr/>
        </p:nvCxnSpPr>
        <p:spPr>
          <a:xfrm>
            <a:off x="4648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Connector 179"/>
          <p:cNvCxnSpPr/>
          <p:nvPr/>
        </p:nvCxnSpPr>
        <p:spPr>
          <a:xfrm>
            <a:off x="4876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Connector 180"/>
          <p:cNvCxnSpPr/>
          <p:nvPr/>
        </p:nvCxnSpPr>
        <p:spPr>
          <a:xfrm>
            <a:off x="2362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Connector 181"/>
          <p:cNvCxnSpPr/>
          <p:nvPr/>
        </p:nvCxnSpPr>
        <p:spPr>
          <a:xfrm>
            <a:off x="2590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Connector 182"/>
          <p:cNvCxnSpPr/>
          <p:nvPr/>
        </p:nvCxnSpPr>
        <p:spPr>
          <a:xfrm>
            <a:off x="2819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/>
          <p:cNvCxnSpPr/>
          <p:nvPr/>
        </p:nvCxnSpPr>
        <p:spPr>
          <a:xfrm>
            <a:off x="3048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Connector 184"/>
          <p:cNvCxnSpPr/>
          <p:nvPr/>
        </p:nvCxnSpPr>
        <p:spPr>
          <a:xfrm>
            <a:off x="3276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Connector 185"/>
          <p:cNvCxnSpPr/>
          <p:nvPr/>
        </p:nvCxnSpPr>
        <p:spPr>
          <a:xfrm>
            <a:off x="3505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Connector 186"/>
          <p:cNvCxnSpPr/>
          <p:nvPr/>
        </p:nvCxnSpPr>
        <p:spPr>
          <a:xfrm>
            <a:off x="1905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Connector 187"/>
          <p:cNvCxnSpPr/>
          <p:nvPr/>
        </p:nvCxnSpPr>
        <p:spPr>
          <a:xfrm>
            <a:off x="2133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Connector 188"/>
          <p:cNvCxnSpPr/>
          <p:nvPr/>
        </p:nvCxnSpPr>
        <p:spPr>
          <a:xfrm>
            <a:off x="1905000" y="4191000"/>
            <a:ext cx="22860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Connector 189"/>
          <p:cNvCxnSpPr/>
          <p:nvPr/>
        </p:nvCxnSpPr>
        <p:spPr>
          <a:xfrm flipV="1">
            <a:off x="1905000" y="3655368"/>
            <a:ext cx="2286000" cy="2232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Connector 190"/>
          <p:cNvCxnSpPr/>
          <p:nvPr/>
        </p:nvCxnSpPr>
        <p:spPr>
          <a:xfrm>
            <a:off x="2971800" y="12998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Connector 191"/>
          <p:cNvCxnSpPr/>
          <p:nvPr/>
        </p:nvCxnSpPr>
        <p:spPr>
          <a:xfrm flipV="1">
            <a:off x="2971800" y="12998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Connector 192"/>
          <p:cNvCxnSpPr/>
          <p:nvPr/>
        </p:nvCxnSpPr>
        <p:spPr>
          <a:xfrm>
            <a:off x="4114800" y="28956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Connector 193"/>
          <p:cNvCxnSpPr/>
          <p:nvPr/>
        </p:nvCxnSpPr>
        <p:spPr>
          <a:xfrm flipV="1">
            <a:off x="4114800" y="28956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Connector 194"/>
          <p:cNvCxnSpPr/>
          <p:nvPr/>
        </p:nvCxnSpPr>
        <p:spPr>
          <a:xfrm>
            <a:off x="3124200" y="17526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Connector 195"/>
          <p:cNvCxnSpPr/>
          <p:nvPr/>
        </p:nvCxnSpPr>
        <p:spPr>
          <a:xfrm>
            <a:off x="3124200" y="12954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/>
          <p:cNvCxnSpPr/>
          <p:nvPr/>
        </p:nvCxnSpPr>
        <p:spPr>
          <a:xfrm>
            <a:off x="5715000" y="18288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Connector 197"/>
          <p:cNvCxnSpPr/>
          <p:nvPr/>
        </p:nvCxnSpPr>
        <p:spPr>
          <a:xfrm flipV="1">
            <a:off x="5715000" y="18288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Curved Connector 130"/>
          <p:cNvCxnSpPr/>
          <p:nvPr/>
        </p:nvCxnSpPr>
        <p:spPr>
          <a:xfrm rot="10800000" flipH="1" flipV="1">
            <a:off x="3505200" y="2059633"/>
            <a:ext cx="685800" cy="1066800"/>
          </a:xfrm>
          <a:prstGeom prst="curvedConnector5">
            <a:avLst>
              <a:gd name="adj1" fmla="val -33333"/>
              <a:gd name="adj2" fmla="val 50000"/>
              <a:gd name="adj3" fmla="val 133333"/>
            </a:avLst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87969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Algorithmic Workload in Model</a:t>
            </a:r>
            <a:endParaRPr lang="en-US" dirty="0"/>
          </a:p>
        </p:txBody>
      </p:sp>
      <p:cxnSp>
        <p:nvCxnSpPr>
          <p:cNvPr id="115" name="Straight Connector 114"/>
          <p:cNvCxnSpPr/>
          <p:nvPr/>
        </p:nvCxnSpPr>
        <p:spPr>
          <a:xfrm>
            <a:off x="4648200" y="4724400"/>
            <a:ext cx="0" cy="68580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4" name="TextBox 123"/>
          <p:cNvSpPr txBox="1"/>
          <p:nvPr/>
        </p:nvSpPr>
        <p:spPr>
          <a:xfrm>
            <a:off x="2514600" y="5410200"/>
            <a:ext cx="3886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4F81BD"/>
                </a:solidFill>
              </a:rPr>
              <a:t>Nothing Fired</a:t>
            </a:r>
            <a:endParaRPr lang="en-US" sz="2400" dirty="0">
              <a:solidFill>
                <a:srgbClr val="4F81BD"/>
              </a:solidFill>
            </a:endParaRPr>
          </a:p>
        </p:txBody>
      </p:sp>
      <p:cxnSp>
        <p:nvCxnSpPr>
          <p:cNvPr id="119" name="Straight Connector 118"/>
          <p:cNvCxnSpPr/>
          <p:nvPr/>
        </p:nvCxnSpPr>
        <p:spPr>
          <a:xfrm flipV="1">
            <a:off x="4648200" y="1066800"/>
            <a:ext cx="0" cy="3657600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/>
          <p:cNvCxnSpPr/>
          <p:nvPr/>
        </p:nvCxnSpPr>
        <p:spPr>
          <a:xfrm>
            <a:off x="4191000" y="4724400"/>
            <a:ext cx="0" cy="68580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7" name="Straight Connector 116"/>
          <p:cNvCxnSpPr/>
          <p:nvPr/>
        </p:nvCxnSpPr>
        <p:spPr>
          <a:xfrm flipV="1">
            <a:off x="4191000" y="1066800"/>
            <a:ext cx="0" cy="3657600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2" name="TextBox 131"/>
          <p:cNvSpPr txBox="1"/>
          <p:nvPr/>
        </p:nvSpPr>
        <p:spPr>
          <a:xfrm>
            <a:off x="2514600" y="5710535"/>
            <a:ext cx="38100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4"/>
                </a:solidFill>
              </a:rPr>
              <a:t>Working over 2 time units</a:t>
            </a:r>
            <a:endParaRPr lang="en-US" sz="2400" dirty="0">
              <a:solidFill>
                <a:schemeClr val="accent4"/>
              </a:solidFill>
            </a:endParaRPr>
          </a:p>
        </p:txBody>
      </p:sp>
      <p:sp>
        <p:nvSpPr>
          <p:cNvPr id="120" name="Rectangle 119"/>
          <p:cNvSpPr/>
          <p:nvPr/>
        </p:nvSpPr>
        <p:spPr>
          <a:xfrm>
            <a:off x="4648200" y="2900065"/>
            <a:ext cx="1143000" cy="45273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sp>
        <p:nvSpPr>
          <p:cNvPr id="121" name="Rectangle 120"/>
          <p:cNvSpPr/>
          <p:nvPr/>
        </p:nvSpPr>
        <p:spPr>
          <a:xfrm>
            <a:off x="4648200" y="3433465"/>
            <a:ext cx="1143000" cy="45273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sp>
        <p:nvSpPr>
          <p:cNvPr id="122" name="Rectangle 121"/>
          <p:cNvSpPr/>
          <p:nvPr/>
        </p:nvSpPr>
        <p:spPr>
          <a:xfrm>
            <a:off x="5791200" y="1833265"/>
            <a:ext cx="1143000" cy="45273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SAD</a:t>
            </a:r>
            <a:endParaRPr lang="en-US" sz="2400" dirty="0"/>
          </a:p>
        </p:txBody>
      </p:sp>
      <p:sp>
        <p:nvSpPr>
          <p:cNvPr id="123" name="Rectangle 122"/>
          <p:cNvSpPr/>
          <p:nvPr/>
        </p:nvSpPr>
        <p:spPr>
          <a:xfrm>
            <a:off x="5791200" y="1299865"/>
            <a:ext cx="1143000" cy="45273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cxnSp>
        <p:nvCxnSpPr>
          <p:cNvPr id="125" name="Straight Connector 124"/>
          <p:cNvCxnSpPr/>
          <p:nvPr/>
        </p:nvCxnSpPr>
        <p:spPr>
          <a:xfrm flipV="1">
            <a:off x="4648200" y="1219200"/>
            <a:ext cx="0" cy="365760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26" name="Rectangle 125"/>
          <p:cNvSpPr/>
          <p:nvPr/>
        </p:nvSpPr>
        <p:spPr>
          <a:xfrm>
            <a:off x="4191000" y="2895600"/>
            <a:ext cx="4572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27" name="Rectangle 126"/>
          <p:cNvSpPr/>
          <p:nvPr/>
        </p:nvSpPr>
        <p:spPr>
          <a:xfrm>
            <a:off x="3048000" y="1295400"/>
            <a:ext cx="4572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28" name="Rectangle 127"/>
          <p:cNvSpPr/>
          <p:nvPr/>
        </p:nvSpPr>
        <p:spPr>
          <a:xfrm>
            <a:off x="1905000" y="2895600"/>
            <a:ext cx="22860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cxnSp>
        <p:nvCxnSpPr>
          <p:cNvPr id="129" name="Straight Connector 128"/>
          <p:cNvCxnSpPr/>
          <p:nvPr/>
        </p:nvCxnSpPr>
        <p:spPr>
          <a:xfrm flipV="1">
            <a:off x="5791200" y="1219200"/>
            <a:ext cx="0" cy="3657600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0" name="Rectangle 129"/>
          <p:cNvSpPr/>
          <p:nvPr/>
        </p:nvSpPr>
        <p:spPr>
          <a:xfrm>
            <a:off x="1905000" y="1295400"/>
            <a:ext cx="1143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131" name="Rectangle 130"/>
          <p:cNvSpPr/>
          <p:nvPr/>
        </p:nvSpPr>
        <p:spPr>
          <a:xfrm>
            <a:off x="3505200" y="1299866"/>
            <a:ext cx="2286000" cy="4527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133" name="Straight Arrow Connector 132"/>
          <p:cNvCxnSpPr/>
          <p:nvPr/>
        </p:nvCxnSpPr>
        <p:spPr>
          <a:xfrm>
            <a:off x="1905000" y="4572000"/>
            <a:ext cx="59436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/>
          <p:cNvCxnSpPr/>
          <p:nvPr/>
        </p:nvCxnSpPr>
        <p:spPr>
          <a:xfrm flipV="1">
            <a:off x="1905000" y="1295400"/>
            <a:ext cx="0" cy="3276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5" name="TextBox 134"/>
          <p:cNvSpPr txBox="1"/>
          <p:nvPr/>
        </p:nvSpPr>
        <p:spPr>
          <a:xfrm>
            <a:off x="381000" y="33483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Alice</a:t>
            </a:r>
            <a:endParaRPr lang="en-US" sz="2400" dirty="0"/>
          </a:p>
        </p:txBody>
      </p:sp>
      <p:sp>
        <p:nvSpPr>
          <p:cNvPr id="136" name="TextBox 135"/>
          <p:cNvSpPr txBox="1"/>
          <p:nvPr/>
        </p:nvSpPr>
        <p:spPr>
          <a:xfrm>
            <a:off x="457200" y="17481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Bob</a:t>
            </a:r>
            <a:endParaRPr lang="en-US" sz="2400" dirty="0"/>
          </a:p>
        </p:txBody>
      </p:sp>
      <p:sp>
        <p:nvSpPr>
          <p:cNvPr id="137" name="TextBox 136"/>
          <p:cNvSpPr txBox="1"/>
          <p:nvPr/>
        </p:nvSpPr>
        <p:spPr>
          <a:xfrm>
            <a:off x="1262655" y="38817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138" name="TextBox 137"/>
          <p:cNvSpPr txBox="1"/>
          <p:nvPr/>
        </p:nvSpPr>
        <p:spPr>
          <a:xfrm>
            <a:off x="1262655" y="33528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139" name="TextBox 138"/>
          <p:cNvSpPr txBox="1"/>
          <p:nvPr/>
        </p:nvSpPr>
        <p:spPr>
          <a:xfrm>
            <a:off x="1295400" y="28956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sp>
        <p:nvSpPr>
          <p:cNvPr id="140" name="TextBox 139"/>
          <p:cNvSpPr txBox="1"/>
          <p:nvPr/>
        </p:nvSpPr>
        <p:spPr>
          <a:xfrm>
            <a:off x="1273365" y="22815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141" name="TextBox 140"/>
          <p:cNvSpPr txBox="1"/>
          <p:nvPr/>
        </p:nvSpPr>
        <p:spPr>
          <a:xfrm>
            <a:off x="1273365" y="17526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142" name="TextBox 141"/>
          <p:cNvSpPr txBox="1"/>
          <p:nvPr/>
        </p:nvSpPr>
        <p:spPr>
          <a:xfrm>
            <a:off x="1306110" y="12954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cxnSp>
        <p:nvCxnSpPr>
          <p:cNvPr id="143" name="Straight Connector 142"/>
          <p:cNvCxnSpPr/>
          <p:nvPr/>
        </p:nvCxnSpPr>
        <p:spPr>
          <a:xfrm>
            <a:off x="6477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/>
          <p:cNvCxnSpPr/>
          <p:nvPr/>
        </p:nvCxnSpPr>
        <p:spPr>
          <a:xfrm>
            <a:off x="6705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/>
          <p:cNvCxnSpPr/>
          <p:nvPr/>
        </p:nvCxnSpPr>
        <p:spPr>
          <a:xfrm>
            <a:off x="6934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/>
          <p:cNvCxnSpPr/>
          <p:nvPr/>
        </p:nvCxnSpPr>
        <p:spPr>
          <a:xfrm>
            <a:off x="7162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/>
          <p:cNvCxnSpPr/>
          <p:nvPr/>
        </p:nvCxnSpPr>
        <p:spPr>
          <a:xfrm>
            <a:off x="7391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/>
          <p:cNvCxnSpPr/>
          <p:nvPr/>
        </p:nvCxnSpPr>
        <p:spPr>
          <a:xfrm>
            <a:off x="7620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/>
          <p:cNvCxnSpPr/>
          <p:nvPr/>
        </p:nvCxnSpPr>
        <p:spPr>
          <a:xfrm>
            <a:off x="3429000" y="12998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/>
          <p:cNvCxnSpPr/>
          <p:nvPr/>
        </p:nvCxnSpPr>
        <p:spPr>
          <a:xfrm flipV="1">
            <a:off x="3429000" y="12998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/>
          <p:cNvCxnSpPr/>
          <p:nvPr/>
        </p:nvCxnSpPr>
        <p:spPr>
          <a:xfrm>
            <a:off x="5715000" y="12954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/>
          <p:cNvCxnSpPr/>
          <p:nvPr/>
        </p:nvCxnSpPr>
        <p:spPr>
          <a:xfrm flipV="1">
            <a:off x="5715000" y="12954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/>
          <p:cNvCxnSpPr/>
          <p:nvPr/>
        </p:nvCxnSpPr>
        <p:spPr>
          <a:xfrm flipV="1">
            <a:off x="1981200" y="1295400"/>
            <a:ext cx="9906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/>
          <p:cNvCxnSpPr/>
          <p:nvPr/>
        </p:nvCxnSpPr>
        <p:spPr>
          <a:xfrm>
            <a:off x="1981200" y="1743669"/>
            <a:ext cx="990600" cy="1339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/>
          <p:cNvCxnSpPr/>
          <p:nvPr/>
        </p:nvCxnSpPr>
        <p:spPr>
          <a:xfrm flipV="1">
            <a:off x="3581400" y="1748134"/>
            <a:ext cx="2133600" cy="1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/>
          <p:cNvCxnSpPr/>
          <p:nvPr/>
        </p:nvCxnSpPr>
        <p:spPr>
          <a:xfrm flipV="1">
            <a:off x="3581400" y="1299866"/>
            <a:ext cx="2133600" cy="446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/>
          <p:cNvCxnSpPr/>
          <p:nvPr/>
        </p:nvCxnSpPr>
        <p:spPr>
          <a:xfrm flipV="1">
            <a:off x="1981200" y="2886668"/>
            <a:ext cx="2133600" cy="2679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/>
          <p:cNvCxnSpPr/>
          <p:nvPr/>
        </p:nvCxnSpPr>
        <p:spPr>
          <a:xfrm>
            <a:off x="1981200" y="3361732"/>
            <a:ext cx="21336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9" name="Rectangle 158"/>
          <p:cNvSpPr/>
          <p:nvPr/>
        </p:nvSpPr>
        <p:spPr>
          <a:xfrm>
            <a:off x="3505200" y="1833265"/>
            <a:ext cx="2286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160" name="Straight Connector 159"/>
          <p:cNvCxnSpPr>
            <a:endCxn id="159" idx="1"/>
          </p:cNvCxnSpPr>
          <p:nvPr/>
        </p:nvCxnSpPr>
        <p:spPr>
          <a:xfrm>
            <a:off x="1905000" y="2057400"/>
            <a:ext cx="16002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/>
          <p:cNvCxnSpPr/>
          <p:nvPr/>
        </p:nvCxnSpPr>
        <p:spPr>
          <a:xfrm flipV="1">
            <a:off x="3581400" y="1833265"/>
            <a:ext cx="2133600" cy="44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/>
          <p:cNvCxnSpPr/>
          <p:nvPr/>
        </p:nvCxnSpPr>
        <p:spPr>
          <a:xfrm>
            <a:off x="3581400" y="2286000"/>
            <a:ext cx="2133600" cy="1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/>
          <p:cNvCxnSpPr>
            <a:endCxn id="159" idx="1"/>
          </p:cNvCxnSpPr>
          <p:nvPr/>
        </p:nvCxnSpPr>
        <p:spPr>
          <a:xfrm flipH="1" flipV="1">
            <a:off x="3505200" y="2059633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/>
          <p:cNvCxnSpPr>
            <a:stCxn id="159" idx="1"/>
          </p:cNvCxnSpPr>
          <p:nvPr/>
        </p:nvCxnSpPr>
        <p:spPr>
          <a:xfrm flipV="1">
            <a:off x="3505200" y="18332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/>
          <p:cNvCxnSpPr/>
          <p:nvPr/>
        </p:nvCxnSpPr>
        <p:spPr>
          <a:xfrm flipH="1" flipV="1">
            <a:off x="1905000" y="15262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/>
          <p:cNvCxnSpPr/>
          <p:nvPr/>
        </p:nvCxnSpPr>
        <p:spPr>
          <a:xfrm flipV="1">
            <a:off x="1905000" y="12998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/>
          <p:cNvCxnSpPr/>
          <p:nvPr/>
        </p:nvCxnSpPr>
        <p:spPr>
          <a:xfrm flipH="1" flipV="1">
            <a:off x="1905000" y="31264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/>
          <p:cNvCxnSpPr/>
          <p:nvPr/>
        </p:nvCxnSpPr>
        <p:spPr>
          <a:xfrm flipV="1">
            <a:off x="1905000" y="29000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/>
          <p:cNvCxnSpPr/>
          <p:nvPr/>
        </p:nvCxnSpPr>
        <p:spPr>
          <a:xfrm>
            <a:off x="1905000" y="2590800"/>
            <a:ext cx="38862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/>
          <p:cNvCxnSpPr/>
          <p:nvPr/>
        </p:nvCxnSpPr>
        <p:spPr>
          <a:xfrm>
            <a:off x="5105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/>
          <p:cNvCxnSpPr/>
          <p:nvPr/>
        </p:nvCxnSpPr>
        <p:spPr>
          <a:xfrm>
            <a:off x="5334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/>
          <p:cNvCxnSpPr/>
          <p:nvPr/>
        </p:nvCxnSpPr>
        <p:spPr>
          <a:xfrm>
            <a:off x="5562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/>
          <p:cNvCxnSpPr/>
          <p:nvPr/>
        </p:nvCxnSpPr>
        <p:spPr>
          <a:xfrm>
            <a:off x="5791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/>
          <p:cNvCxnSpPr/>
          <p:nvPr/>
        </p:nvCxnSpPr>
        <p:spPr>
          <a:xfrm>
            <a:off x="6019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Connector 174"/>
          <p:cNvCxnSpPr/>
          <p:nvPr/>
        </p:nvCxnSpPr>
        <p:spPr>
          <a:xfrm>
            <a:off x="6248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Connector 175"/>
          <p:cNvCxnSpPr/>
          <p:nvPr/>
        </p:nvCxnSpPr>
        <p:spPr>
          <a:xfrm>
            <a:off x="3733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Connector 176"/>
          <p:cNvCxnSpPr/>
          <p:nvPr/>
        </p:nvCxnSpPr>
        <p:spPr>
          <a:xfrm>
            <a:off x="3962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Connector 177"/>
          <p:cNvCxnSpPr/>
          <p:nvPr/>
        </p:nvCxnSpPr>
        <p:spPr>
          <a:xfrm>
            <a:off x="4191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/>
          <p:cNvCxnSpPr/>
          <p:nvPr/>
        </p:nvCxnSpPr>
        <p:spPr>
          <a:xfrm>
            <a:off x="4419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Connector 179"/>
          <p:cNvCxnSpPr/>
          <p:nvPr/>
        </p:nvCxnSpPr>
        <p:spPr>
          <a:xfrm>
            <a:off x="4648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Connector 180"/>
          <p:cNvCxnSpPr/>
          <p:nvPr/>
        </p:nvCxnSpPr>
        <p:spPr>
          <a:xfrm>
            <a:off x="4876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Connector 181"/>
          <p:cNvCxnSpPr/>
          <p:nvPr/>
        </p:nvCxnSpPr>
        <p:spPr>
          <a:xfrm>
            <a:off x="2362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Connector 182"/>
          <p:cNvCxnSpPr/>
          <p:nvPr/>
        </p:nvCxnSpPr>
        <p:spPr>
          <a:xfrm>
            <a:off x="2590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/>
          <p:cNvCxnSpPr/>
          <p:nvPr/>
        </p:nvCxnSpPr>
        <p:spPr>
          <a:xfrm>
            <a:off x="2819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Connector 184"/>
          <p:cNvCxnSpPr/>
          <p:nvPr/>
        </p:nvCxnSpPr>
        <p:spPr>
          <a:xfrm>
            <a:off x="3048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Connector 185"/>
          <p:cNvCxnSpPr/>
          <p:nvPr/>
        </p:nvCxnSpPr>
        <p:spPr>
          <a:xfrm>
            <a:off x="3276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Connector 186"/>
          <p:cNvCxnSpPr/>
          <p:nvPr/>
        </p:nvCxnSpPr>
        <p:spPr>
          <a:xfrm>
            <a:off x="3505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Connector 187"/>
          <p:cNvCxnSpPr/>
          <p:nvPr/>
        </p:nvCxnSpPr>
        <p:spPr>
          <a:xfrm>
            <a:off x="1905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Connector 188"/>
          <p:cNvCxnSpPr/>
          <p:nvPr/>
        </p:nvCxnSpPr>
        <p:spPr>
          <a:xfrm>
            <a:off x="2133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Connector 189"/>
          <p:cNvCxnSpPr/>
          <p:nvPr/>
        </p:nvCxnSpPr>
        <p:spPr>
          <a:xfrm>
            <a:off x="1905000" y="4191000"/>
            <a:ext cx="27432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Connector 190"/>
          <p:cNvCxnSpPr/>
          <p:nvPr/>
        </p:nvCxnSpPr>
        <p:spPr>
          <a:xfrm>
            <a:off x="1905000" y="3657600"/>
            <a:ext cx="27432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Connector 191"/>
          <p:cNvCxnSpPr/>
          <p:nvPr/>
        </p:nvCxnSpPr>
        <p:spPr>
          <a:xfrm>
            <a:off x="2971800" y="12998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Connector 192"/>
          <p:cNvCxnSpPr/>
          <p:nvPr/>
        </p:nvCxnSpPr>
        <p:spPr>
          <a:xfrm flipV="1">
            <a:off x="2971800" y="12998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Connector 193"/>
          <p:cNvCxnSpPr/>
          <p:nvPr/>
        </p:nvCxnSpPr>
        <p:spPr>
          <a:xfrm>
            <a:off x="4114800" y="28956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Connector 194"/>
          <p:cNvCxnSpPr/>
          <p:nvPr/>
        </p:nvCxnSpPr>
        <p:spPr>
          <a:xfrm flipV="1">
            <a:off x="4114800" y="28956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Connector 195"/>
          <p:cNvCxnSpPr/>
          <p:nvPr/>
        </p:nvCxnSpPr>
        <p:spPr>
          <a:xfrm>
            <a:off x="4572000" y="28956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/>
          <p:cNvCxnSpPr/>
          <p:nvPr/>
        </p:nvCxnSpPr>
        <p:spPr>
          <a:xfrm flipV="1">
            <a:off x="4572000" y="28956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Connector 197"/>
          <p:cNvCxnSpPr/>
          <p:nvPr/>
        </p:nvCxnSpPr>
        <p:spPr>
          <a:xfrm>
            <a:off x="3124200" y="1304332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Connector 198"/>
          <p:cNvCxnSpPr/>
          <p:nvPr/>
        </p:nvCxnSpPr>
        <p:spPr>
          <a:xfrm>
            <a:off x="3124200" y="17526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/>
          <p:cNvCxnSpPr/>
          <p:nvPr/>
        </p:nvCxnSpPr>
        <p:spPr>
          <a:xfrm>
            <a:off x="4267200" y="28956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Connector 200"/>
          <p:cNvCxnSpPr/>
          <p:nvPr/>
        </p:nvCxnSpPr>
        <p:spPr>
          <a:xfrm>
            <a:off x="4267200" y="33528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Connector 201"/>
          <p:cNvCxnSpPr/>
          <p:nvPr/>
        </p:nvCxnSpPr>
        <p:spPr>
          <a:xfrm flipH="1" flipV="1">
            <a:off x="4648200" y="3659832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Connector 202"/>
          <p:cNvCxnSpPr/>
          <p:nvPr/>
        </p:nvCxnSpPr>
        <p:spPr>
          <a:xfrm flipV="1">
            <a:off x="4648200" y="3433464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Connector 203"/>
          <p:cNvCxnSpPr/>
          <p:nvPr/>
        </p:nvCxnSpPr>
        <p:spPr>
          <a:xfrm>
            <a:off x="5715000" y="18288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Connector 204"/>
          <p:cNvCxnSpPr/>
          <p:nvPr/>
        </p:nvCxnSpPr>
        <p:spPr>
          <a:xfrm flipV="1">
            <a:off x="5715000" y="18288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08873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Resolving Non-determinism</a:t>
            </a:r>
            <a:endParaRPr lang="en-US" dirty="0"/>
          </a:p>
        </p:txBody>
      </p:sp>
      <p:sp>
        <p:nvSpPr>
          <p:cNvPr id="52" name="Isosceles Triangle 51"/>
          <p:cNvSpPr/>
          <p:nvPr/>
        </p:nvSpPr>
        <p:spPr>
          <a:xfrm>
            <a:off x="2857059" y="2309611"/>
            <a:ext cx="1990097" cy="1680387"/>
          </a:xfrm>
          <a:prstGeom prst="triangle">
            <a:avLst/>
          </a:prstGeom>
          <a:noFill/>
          <a:ln w="76200" cap="sq" cmpd="sng">
            <a:solidFill>
              <a:schemeClr val="tx1"/>
            </a:solidFill>
            <a:miter lim="800000"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53" name="Straight Connector 52"/>
          <p:cNvCxnSpPr>
            <a:stCxn id="52" idx="4"/>
            <a:endCxn id="64" idx="4"/>
          </p:cNvCxnSpPr>
          <p:nvPr/>
        </p:nvCxnSpPr>
        <p:spPr>
          <a:xfrm>
            <a:off x="4847156" y="3989997"/>
            <a:ext cx="1945665" cy="986602"/>
          </a:xfrm>
          <a:prstGeom prst="line">
            <a:avLst/>
          </a:prstGeom>
          <a:ln w="76200" cmpd="sng">
            <a:solidFill>
              <a:schemeClr val="tx1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>
            <a:stCxn id="52" idx="2"/>
            <a:endCxn id="64" idx="2"/>
          </p:cNvCxnSpPr>
          <p:nvPr/>
        </p:nvCxnSpPr>
        <p:spPr>
          <a:xfrm>
            <a:off x="2857059" y="3989997"/>
            <a:ext cx="1945665" cy="986602"/>
          </a:xfrm>
          <a:prstGeom prst="line">
            <a:avLst/>
          </a:prstGeom>
          <a:ln w="76200" cmpd="sng">
            <a:solidFill>
              <a:schemeClr val="tx1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H="1">
            <a:off x="1603570" y="4265888"/>
            <a:ext cx="2224601" cy="1360929"/>
          </a:xfrm>
          <a:prstGeom prst="line">
            <a:avLst/>
          </a:prstGeom>
          <a:ln w="101600"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V="1">
            <a:off x="3828170" y="1629085"/>
            <a:ext cx="2720487" cy="2636804"/>
          </a:xfrm>
          <a:prstGeom prst="line">
            <a:avLst/>
          </a:prstGeom>
          <a:ln w="38100" cmpd="sng">
            <a:solidFill>
              <a:srgbClr val="FF66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V="1">
            <a:off x="3828170" y="1629085"/>
            <a:ext cx="3629612" cy="2636805"/>
          </a:xfrm>
          <a:prstGeom prst="line">
            <a:avLst/>
          </a:prstGeom>
          <a:ln w="38100" cmpd="sng"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V="1">
            <a:off x="3828170" y="2126346"/>
            <a:ext cx="4193380" cy="2139541"/>
          </a:xfrm>
          <a:prstGeom prst="line">
            <a:avLst/>
          </a:prstGeom>
          <a:ln w="38100" cmpd="sng">
            <a:solidFill>
              <a:srgbClr val="00009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flipV="1">
            <a:off x="3828170" y="1694513"/>
            <a:ext cx="4193380" cy="2571376"/>
          </a:xfrm>
          <a:prstGeom prst="line">
            <a:avLst/>
          </a:prstGeom>
          <a:ln w="38100" cmpd="sng"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V="1">
            <a:off x="3828170" y="1629085"/>
            <a:ext cx="3099289" cy="2636803"/>
          </a:xfrm>
          <a:prstGeom prst="line">
            <a:avLst/>
          </a:prstGeom>
          <a:ln w="38100" cmpd="sng"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flipV="1">
            <a:off x="3828170" y="1629085"/>
            <a:ext cx="2431220" cy="2636803"/>
          </a:xfrm>
          <a:prstGeom prst="line">
            <a:avLst/>
          </a:prstGeom>
          <a:ln w="3810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flipV="1">
            <a:off x="3828170" y="2584351"/>
            <a:ext cx="4193380" cy="1681536"/>
          </a:xfrm>
          <a:prstGeom prst="line">
            <a:avLst/>
          </a:prstGeom>
          <a:ln w="38100" cmpd="sng">
            <a:solidFill>
              <a:srgbClr val="66006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52" idx="0"/>
            <a:endCxn id="64" idx="0"/>
          </p:cNvCxnSpPr>
          <p:nvPr/>
        </p:nvCxnSpPr>
        <p:spPr>
          <a:xfrm>
            <a:off x="3852108" y="2309611"/>
            <a:ext cx="1945665" cy="986602"/>
          </a:xfrm>
          <a:prstGeom prst="line">
            <a:avLst/>
          </a:prstGeom>
          <a:ln w="76200" cmpd="sng">
            <a:solidFill>
              <a:schemeClr val="tx1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Isosceles Triangle 63"/>
          <p:cNvSpPr/>
          <p:nvPr/>
        </p:nvSpPr>
        <p:spPr>
          <a:xfrm>
            <a:off x="4802724" y="3296213"/>
            <a:ext cx="1990097" cy="1680387"/>
          </a:xfrm>
          <a:prstGeom prst="triangle">
            <a:avLst/>
          </a:prstGeom>
          <a:noFill/>
          <a:ln w="76200" cap="sq" cmpd="sng">
            <a:solidFill>
              <a:schemeClr val="tx1"/>
            </a:solidFill>
            <a:miter lim="800000"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152400" y="5486401"/>
            <a:ext cx="3498752" cy="461665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dirty="0" smtClean="0">
                <a:ln w="18415" cmpd="sng">
                  <a:solidFill>
                    <a:schemeClr val="bg1"/>
                  </a:solidFill>
                  <a:prstDash val="solid"/>
                </a:ln>
                <a:solidFill>
                  <a:schemeClr val="bg2">
                    <a:lumMod val="75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Non-Deterministic Model</a:t>
            </a:r>
            <a:endParaRPr lang="en-US" sz="2400" dirty="0">
              <a:ln w="18415" cmpd="sng">
                <a:solidFill>
                  <a:schemeClr val="bg1"/>
                </a:solidFill>
                <a:prstDash val="solid"/>
              </a:ln>
              <a:solidFill>
                <a:schemeClr val="bg2">
                  <a:lumMod val="75000"/>
                </a:schemeClr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5943600" y="1253266"/>
            <a:ext cx="2514600" cy="461665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C4BD97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Many Executions</a:t>
            </a:r>
            <a:endParaRPr lang="en-US" sz="24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C4BD97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4648200" y="4207001"/>
            <a:ext cx="2181710" cy="461665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C4BD97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Java Pathfinder</a:t>
            </a:r>
            <a:endParaRPr lang="en-US" sz="24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C4BD97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597232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/>
          <p:cNvSpPr/>
          <p:nvPr/>
        </p:nvSpPr>
        <p:spPr>
          <a:xfrm>
            <a:off x="5943600" y="3424535"/>
            <a:ext cx="1676400" cy="4572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4419600" y="1824335"/>
            <a:ext cx="1524000" cy="20574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2667000" y="2662535"/>
            <a:ext cx="1752600" cy="12192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 Workload Extremes</a:t>
            </a:r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2667000" y="1748135"/>
            <a:ext cx="0" cy="2514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2362200" y="3881735"/>
            <a:ext cx="5562600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2667000" y="2662535"/>
            <a:ext cx="1752600" cy="446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4419600" y="1824335"/>
            <a:ext cx="0" cy="83820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>
            <a:off x="4419600" y="1824335"/>
            <a:ext cx="152400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5943600" y="3424535"/>
            <a:ext cx="167640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4419600" y="3957935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Time</a:t>
            </a:r>
            <a:endParaRPr lang="en-US" sz="2400" dirty="0"/>
          </a:p>
        </p:txBody>
      </p:sp>
      <p:sp>
        <p:nvSpPr>
          <p:cNvPr id="21" name="TextBox 20"/>
          <p:cNvSpPr txBox="1"/>
          <p:nvPr/>
        </p:nvSpPr>
        <p:spPr>
          <a:xfrm>
            <a:off x="228600" y="2205335"/>
            <a:ext cx="2133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Instantaneous</a:t>
            </a:r>
          </a:p>
          <a:p>
            <a:pPr algn="ctr"/>
            <a:r>
              <a:rPr lang="en-US" sz="2400" dirty="0" smtClean="0"/>
              <a:t>Workload</a:t>
            </a:r>
            <a:endParaRPr lang="en-US" sz="2400" dirty="0"/>
          </a:p>
        </p:txBody>
      </p:sp>
      <p:cxnSp>
        <p:nvCxnSpPr>
          <p:cNvPr id="36" name="Straight Connector 35"/>
          <p:cNvCxnSpPr/>
          <p:nvPr/>
        </p:nvCxnSpPr>
        <p:spPr>
          <a:xfrm>
            <a:off x="5943600" y="1824335"/>
            <a:ext cx="0" cy="160020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2971800" y="2967335"/>
            <a:ext cx="289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Cumulative Workload</a:t>
            </a:r>
            <a:endParaRPr lang="en-US" sz="2400" dirty="0"/>
          </a:p>
        </p:txBody>
      </p:sp>
      <p:sp>
        <p:nvSpPr>
          <p:cNvPr id="43" name="TextBox 42"/>
          <p:cNvSpPr txBox="1"/>
          <p:nvPr/>
        </p:nvSpPr>
        <p:spPr>
          <a:xfrm>
            <a:off x="609600" y="5105400"/>
            <a:ext cx="80772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Find Paths that Max/Min Cumulative Workload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7257472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BobAliceAggregat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295400"/>
            <a:ext cx="8915400" cy="48196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Bob and Alice Individual Workloads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676400" y="1422737"/>
            <a:ext cx="1447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/>
              <a:t>Bob</a:t>
            </a:r>
          </a:p>
          <a:p>
            <a:r>
              <a:rPr lang="en-US" sz="2000" dirty="0" smtClean="0"/>
              <a:t>Alice</a:t>
            </a:r>
          </a:p>
        </p:txBody>
      </p:sp>
      <p:cxnSp>
        <p:nvCxnSpPr>
          <p:cNvPr id="6" name="Straight Connector 5"/>
          <p:cNvCxnSpPr/>
          <p:nvPr/>
        </p:nvCxnSpPr>
        <p:spPr>
          <a:xfrm flipH="1">
            <a:off x="2438400" y="1975187"/>
            <a:ext cx="17526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H="1">
            <a:off x="2438400" y="1670387"/>
            <a:ext cx="17526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447800" y="2710934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Waving</a:t>
            </a: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2286000" y="3124200"/>
            <a:ext cx="152400" cy="533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648200" y="1676400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Hello</a:t>
            </a:r>
            <a:endParaRPr lang="en-US" dirty="0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5715000" y="2057400"/>
            <a:ext cx="152400" cy="533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819400" y="2438400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Sad</a:t>
            </a:r>
            <a:endParaRPr lang="en-US" dirty="0"/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3657600" y="2819400"/>
            <a:ext cx="152400" cy="533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79259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workloadAliceBod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295400"/>
            <a:ext cx="8839200" cy="48196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Bob and Alice Aggregate Workload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04800" y="1447800"/>
            <a:ext cx="2590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/>
              <a:t>Cognitive</a:t>
            </a:r>
          </a:p>
          <a:p>
            <a:r>
              <a:rPr lang="en-US" sz="2000" dirty="0" smtClean="0"/>
              <a:t>Temporal</a:t>
            </a:r>
          </a:p>
          <a:p>
            <a:r>
              <a:rPr lang="en-US" sz="2000" dirty="0" smtClean="0"/>
              <a:t>Algorithmic</a:t>
            </a:r>
            <a:endParaRPr lang="en-US" sz="2000" dirty="0"/>
          </a:p>
        </p:txBody>
      </p:sp>
      <p:cxnSp>
        <p:nvCxnSpPr>
          <p:cNvPr id="5" name="Straight Connector 4"/>
          <p:cNvCxnSpPr/>
          <p:nvPr/>
        </p:nvCxnSpPr>
        <p:spPr>
          <a:xfrm flipH="1">
            <a:off x="1676400" y="2305050"/>
            <a:ext cx="17526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H="1">
            <a:off x="1676400" y="2000250"/>
            <a:ext cx="17526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H="1">
            <a:off x="1676400" y="1695450"/>
            <a:ext cx="17526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93163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domelg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90133" y="609600"/>
            <a:ext cx="2334067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000" b="1" dirty="0" err="1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WiSAR</a:t>
            </a:r>
            <a:endParaRPr lang="en-US" sz="6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089740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WiSAR</a:t>
            </a:r>
            <a:r>
              <a:rPr lang="en-US" dirty="0" smtClean="0"/>
              <a:t> Team Graph</a:t>
            </a:r>
            <a:endParaRPr lang="en-US" dirty="0"/>
          </a:p>
        </p:txBody>
      </p:sp>
      <p:sp>
        <p:nvSpPr>
          <p:cNvPr id="75" name="Rectangle 74"/>
          <p:cNvSpPr/>
          <p:nvPr/>
        </p:nvSpPr>
        <p:spPr>
          <a:xfrm>
            <a:off x="533400" y="3733800"/>
            <a:ext cx="762000" cy="216311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2400" dirty="0" smtClean="0"/>
              <a:t>Incident Commander</a:t>
            </a:r>
            <a:endParaRPr lang="en-US" sz="2400" dirty="0"/>
          </a:p>
        </p:txBody>
      </p:sp>
      <p:sp>
        <p:nvSpPr>
          <p:cNvPr id="118" name="Rectangle 117"/>
          <p:cNvSpPr/>
          <p:nvPr/>
        </p:nvSpPr>
        <p:spPr>
          <a:xfrm>
            <a:off x="5867400" y="1905000"/>
            <a:ext cx="1524000" cy="131966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sz="2400" dirty="0" smtClean="0"/>
              <a:t>Payload</a:t>
            </a:r>
          </a:p>
          <a:p>
            <a:pPr algn="ctr"/>
            <a:r>
              <a:rPr lang="en-US" sz="2400" dirty="0" smtClean="0"/>
              <a:t>GUI</a:t>
            </a:r>
            <a:endParaRPr lang="en-US" sz="2400" dirty="0"/>
          </a:p>
        </p:txBody>
      </p:sp>
      <p:sp>
        <p:nvSpPr>
          <p:cNvPr id="120" name="Rectangle 119"/>
          <p:cNvSpPr/>
          <p:nvPr/>
        </p:nvSpPr>
        <p:spPr>
          <a:xfrm>
            <a:off x="7924800" y="1905000"/>
            <a:ext cx="762000" cy="39624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2400" dirty="0" smtClean="0"/>
              <a:t>UAV</a:t>
            </a:r>
            <a:endParaRPr lang="en-US" sz="2400" dirty="0"/>
          </a:p>
        </p:txBody>
      </p:sp>
      <p:sp>
        <p:nvSpPr>
          <p:cNvPr id="121" name="Rectangle 120"/>
          <p:cNvSpPr/>
          <p:nvPr/>
        </p:nvSpPr>
        <p:spPr>
          <a:xfrm>
            <a:off x="3810000" y="1676400"/>
            <a:ext cx="1515068" cy="10408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sz="2400" dirty="0" smtClean="0"/>
              <a:t>Payload Operator</a:t>
            </a:r>
            <a:endParaRPr lang="en-US" sz="2400" dirty="0"/>
          </a:p>
        </p:txBody>
      </p:sp>
      <p:sp>
        <p:nvSpPr>
          <p:cNvPr id="122" name="Rectangle 121"/>
          <p:cNvSpPr/>
          <p:nvPr/>
        </p:nvSpPr>
        <p:spPr>
          <a:xfrm>
            <a:off x="3810000" y="4800600"/>
            <a:ext cx="1515068" cy="1066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sz="2400" dirty="0" smtClean="0"/>
              <a:t>UAV Operator</a:t>
            </a:r>
            <a:endParaRPr lang="en-US" sz="2400" dirty="0"/>
          </a:p>
        </p:txBody>
      </p:sp>
      <p:sp>
        <p:nvSpPr>
          <p:cNvPr id="123" name="Rectangle 122"/>
          <p:cNvSpPr/>
          <p:nvPr/>
        </p:nvSpPr>
        <p:spPr>
          <a:xfrm>
            <a:off x="1828800" y="1702369"/>
            <a:ext cx="1447800" cy="41945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sz="2400" dirty="0" smtClean="0"/>
              <a:t>Mission Manager</a:t>
            </a:r>
            <a:endParaRPr lang="en-US" sz="2400" dirty="0"/>
          </a:p>
        </p:txBody>
      </p:sp>
      <p:sp>
        <p:nvSpPr>
          <p:cNvPr id="93" name="Rectangle 92"/>
          <p:cNvSpPr/>
          <p:nvPr/>
        </p:nvSpPr>
        <p:spPr>
          <a:xfrm>
            <a:off x="5867400" y="4267201"/>
            <a:ext cx="1524000" cy="12954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sz="2400" dirty="0" smtClean="0"/>
              <a:t>Operator</a:t>
            </a:r>
          </a:p>
          <a:p>
            <a:pPr algn="ctr"/>
            <a:r>
              <a:rPr lang="en-US" sz="2400" dirty="0" smtClean="0"/>
              <a:t>GUI</a:t>
            </a:r>
            <a:endParaRPr lang="en-US" sz="2400" dirty="0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5325068" y="5715000"/>
            <a:ext cx="2599732" cy="0"/>
          </a:xfrm>
          <a:prstGeom prst="straightConnector1">
            <a:avLst/>
          </a:prstGeom>
          <a:ln>
            <a:solidFill>
              <a:srgbClr val="000000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5325068" y="4876800"/>
            <a:ext cx="542332" cy="0"/>
          </a:xfrm>
          <a:prstGeom prst="straightConnector1">
            <a:avLst/>
          </a:prstGeom>
          <a:ln>
            <a:solidFill>
              <a:srgbClr val="000000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/>
          <p:cNvCxnSpPr/>
          <p:nvPr/>
        </p:nvCxnSpPr>
        <p:spPr>
          <a:xfrm flipH="1">
            <a:off x="5334000" y="5181600"/>
            <a:ext cx="5334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/>
          <p:nvPr/>
        </p:nvCxnSpPr>
        <p:spPr>
          <a:xfrm>
            <a:off x="5334000" y="5486400"/>
            <a:ext cx="5334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9" name="TextBox 98"/>
          <p:cNvSpPr txBox="1"/>
          <p:nvPr/>
        </p:nvSpPr>
        <p:spPr>
          <a:xfrm>
            <a:off x="5334000" y="4464050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V</a:t>
            </a:r>
            <a:endParaRPr lang="en-US" sz="2400" dirty="0"/>
          </a:p>
        </p:txBody>
      </p:sp>
      <p:sp>
        <p:nvSpPr>
          <p:cNvPr id="100" name="TextBox 99"/>
          <p:cNvSpPr txBox="1"/>
          <p:nvPr/>
        </p:nvSpPr>
        <p:spPr>
          <a:xfrm>
            <a:off x="5334000" y="4796135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</a:t>
            </a:r>
            <a:endParaRPr lang="en-US" sz="2400" dirty="0"/>
          </a:p>
        </p:txBody>
      </p:sp>
      <p:sp>
        <p:nvSpPr>
          <p:cNvPr id="101" name="TextBox 100"/>
          <p:cNvSpPr txBox="1"/>
          <p:nvPr/>
        </p:nvSpPr>
        <p:spPr>
          <a:xfrm>
            <a:off x="5334000" y="5100935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I</a:t>
            </a:r>
            <a:endParaRPr lang="en-US" sz="2400" dirty="0"/>
          </a:p>
        </p:txBody>
      </p:sp>
      <p:sp>
        <p:nvSpPr>
          <p:cNvPr id="102" name="TextBox 101"/>
          <p:cNvSpPr txBox="1"/>
          <p:nvPr/>
        </p:nvSpPr>
        <p:spPr>
          <a:xfrm>
            <a:off x="6324600" y="5634335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V</a:t>
            </a:r>
            <a:endParaRPr lang="en-US" sz="2400" dirty="0"/>
          </a:p>
        </p:txBody>
      </p:sp>
      <p:cxnSp>
        <p:nvCxnSpPr>
          <p:cNvPr id="103" name="Straight Arrow Connector 102"/>
          <p:cNvCxnSpPr/>
          <p:nvPr/>
        </p:nvCxnSpPr>
        <p:spPr>
          <a:xfrm flipH="1">
            <a:off x="7391400" y="5105400"/>
            <a:ext cx="533400" cy="0"/>
          </a:xfrm>
          <a:prstGeom prst="straightConnector1">
            <a:avLst/>
          </a:prstGeom>
          <a:ln>
            <a:solidFill>
              <a:srgbClr val="00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4" name="TextBox 103"/>
          <p:cNvSpPr txBox="1"/>
          <p:nvPr/>
        </p:nvSpPr>
        <p:spPr>
          <a:xfrm>
            <a:off x="7391400" y="4719935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D</a:t>
            </a:r>
            <a:endParaRPr lang="en-US" sz="2400" dirty="0"/>
          </a:p>
        </p:txBody>
      </p:sp>
      <p:cxnSp>
        <p:nvCxnSpPr>
          <p:cNvPr id="105" name="Straight Arrow Connector 104"/>
          <p:cNvCxnSpPr/>
          <p:nvPr/>
        </p:nvCxnSpPr>
        <p:spPr>
          <a:xfrm>
            <a:off x="5334000" y="1985665"/>
            <a:ext cx="542332" cy="0"/>
          </a:xfrm>
          <a:prstGeom prst="straightConnector1">
            <a:avLst/>
          </a:prstGeom>
          <a:ln>
            <a:solidFill>
              <a:srgbClr val="000000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/>
          <p:nvPr/>
        </p:nvCxnSpPr>
        <p:spPr>
          <a:xfrm flipH="1">
            <a:off x="5342932" y="2290465"/>
            <a:ext cx="5334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/>
          <p:cNvCxnSpPr/>
          <p:nvPr/>
        </p:nvCxnSpPr>
        <p:spPr>
          <a:xfrm>
            <a:off x="5342932" y="2595265"/>
            <a:ext cx="5334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8" name="TextBox 107"/>
          <p:cNvSpPr txBox="1"/>
          <p:nvPr/>
        </p:nvSpPr>
        <p:spPr>
          <a:xfrm>
            <a:off x="5342932" y="1905000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</a:t>
            </a:r>
            <a:endParaRPr lang="en-US" sz="2400" dirty="0"/>
          </a:p>
        </p:txBody>
      </p:sp>
      <p:sp>
        <p:nvSpPr>
          <p:cNvPr id="109" name="TextBox 108"/>
          <p:cNvSpPr txBox="1"/>
          <p:nvPr/>
        </p:nvSpPr>
        <p:spPr>
          <a:xfrm>
            <a:off x="5342932" y="2209800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I</a:t>
            </a:r>
            <a:endParaRPr lang="en-US" sz="2400" dirty="0"/>
          </a:p>
        </p:txBody>
      </p:sp>
      <p:sp>
        <p:nvSpPr>
          <p:cNvPr id="110" name="TextBox 109"/>
          <p:cNvSpPr txBox="1"/>
          <p:nvPr/>
        </p:nvSpPr>
        <p:spPr>
          <a:xfrm>
            <a:off x="5334000" y="1600200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V</a:t>
            </a:r>
            <a:endParaRPr lang="en-US" sz="2400" dirty="0"/>
          </a:p>
        </p:txBody>
      </p:sp>
      <p:cxnSp>
        <p:nvCxnSpPr>
          <p:cNvPr id="111" name="Straight Arrow Connector 110"/>
          <p:cNvCxnSpPr/>
          <p:nvPr/>
        </p:nvCxnSpPr>
        <p:spPr>
          <a:xfrm flipH="1">
            <a:off x="7391400" y="2290465"/>
            <a:ext cx="533400" cy="0"/>
          </a:xfrm>
          <a:prstGeom prst="straightConnector1">
            <a:avLst/>
          </a:prstGeom>
          <a:ln>
            <a:solidFill>
              <a:srgbClr val="00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2" name="TextBox 111"/>
          <p:cNvSpPr txBox="1"/>
          <p:nvPr/>
        </p:nvSpPr>
        <p:spPr>
          <a:xfrm>
            <a:off x="7391400" y="1905000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D</a:t>
            </a:r>
            <a:endParaRPr lang="en-US" sz="2400" dirty="0"/>
          </a:p>
        </p:txBody>
      </p:sp>
      <p:cxnSp>
        <p:nvCxnSpPr>
          <p:cNvPr id="113" name="Straight Arrow Connector 112"/>
          <p:cNvCxnSpPr/>
          <p:nvPr/>
        </p:nvCxnSpPr>
        <p:spPr>
          <a:xfrm>
            <a:off x="3276600" y="3124200"/>
            <a:ext cx="2590800" cy="0"/>
          </a:xfrm>
          <a:prstGeom prst="straightConnector1">
            <a:avLst/>
          </a:prstGeom>
          <a:ln>
            <a:solidFill>
              <a:srgbClr val="000000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4" name="TextBox 113"/>
          <p:cNvSpPr txBox="1"/>
          <p:nvPr/>
        </p:nvSpPr>
        <p:spPr>
          <a:xfrm>
            <a:off x="4267200" y="2738735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V</a:t>
            </a:r>
            <a:endParaRPr lang="en-US" sz="2400" dirty="0"/>
          </a:p>
        </p:txBody>
      </p:sp>
      <p:cxnSp>
        <p:nvCxnSpPr>
          <p:cNvPr id="115" name="Straight Arrow Connector 114"/>
          <p:cNvCxnSpPr/>
          <p:nvPr/>
        </p:nvCxnSpPr>
        <p:spPr>
          <a:xfrm>
            <a:off x="3267668" y="2061865"/>
            <a:ext cx="542332" cy="0"/>
          </a:xfrm>
          <a:prstGeom prst="straightConnector1">
            <a:avLst/>
          </a:prstGeom>
          <a:ln>
            <a:solidFill>
              <a:srgbClr val="00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/>
          <p:cNvCxnSpPr/>
          <p:nvPr/>
        </p:nvCxnSpPr>
        <p:spPr>
          <a:xfrm flipH="1">
            <a:off x="3276600" y="2366665"/>
            <a:ext cx="533400" cy="0"/>
          </a:xfrm>
          <a:prstGeom prst="straightConnector1">
            <a:avLst/>
          </a:prstGeom>
          <a:ln>
            <a:solidFill>
              <a:srgbClr val="00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7" name="TextBox 116"/>
          <p:cNvSpPr txBox="1"/>
          <p:nvPr/>
        </p:nvSpPr>
        <p:spPr>
          <a:xfrm>
            <a:off x="3276600" y="1981200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</a:t>
            </a:r>
            <a:endParaRPr lang="en-US" sz="2400" dirty="0"/>
          </a:p>
        </p:txBody>
      </p:sp>
      <p:sp>
        <p:nvSpPr>
          <p:cNvPr id="124" name="TextBox 123"/>
          <p:cNvSpPr txBox="1"/>
          <p:nvPr/>
        </p:nvSpPr>
        <p:spPr>
          <a:xfrm>
            <a:off x="3267668" y="1676400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V</a:t>
            </a:r>
            <a:endParaRPr lang="en-US" sz="2400" dirty="0"/>
          </a:p>
        </p:txBody>
      </p:sp>
      <p:cxnSp>
        <p:nvCxnSpPr>
          <p:cNvPr id="125" name="Straight Arrow Connector 124"/>
          <p:cNvCxnSpPr/>
          <p:nvPr/>
        </p:nvCxnSpPr>
        <p:spPr>
          <a:xfrm>
            <a:off x="3276600" y="5186065"/>
            <a:ext cx="542332" cy="0"/>
          </a:xfrm>
          <a:prstGeom prst="straightConnector1">
            <a:avLst/>
          </a:prstGeom>
          <a:ln>
            <a:solidFill>
              <a:srgbClr val="00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/>
          <p:cNvCxnSpPr/>
          <p:nvPr/>
        </p:nvCxnSpPr>
        <p:spPr>
          <a:xfrm flipH="1">
            <a:off x="3285532" y="5490865"/>
            <a:ext cx="533400" cy="0"/>
          </a:xfrm>
          <a:prstGeom prst="straightConnector1">
            <a:avLst/>
          </a:prstGeom>
          <a:ln>
            <a:solidFill>
              <a:srgbClr val="00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7" name="TextBox 126"/>
          <p:cNvSpPr txBox="1"/>
          <p:nvPr/>
        </p:nvSpPr>
        <p:spPr>
          <a:xfrm>
            <a:off x="3285532" y="5105400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</a:t>
            </a:r>
            <a:endParaRPr lang="en-US" sz="2400" dirty="0"/>
          </a:p>
        </p:txBody>
      </p:sp>
      <p:sp>
        <p:nvSpPr>
          <p:cNvPr id="128" name="TextBox 127"/>
          <p:cNvSpPr txBox="1"/>
          <p:nvPr/>
        </p:nvSpPr>
        <p:spPr>
          <a:xfrm>
            <a:off x="3276600" y="4800600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V</a:t>
            </a:r>
            <a:endParaRPr lang="en-US" sz="2400" dirty="0"/>
          </a:p>
        </p:txBody>
      </p:sp>
      <p:cxnSp>
        <p:nvCxnSpPr>
          <p:cNvPr id="129" name="Straight Arrow Connector 128"/>
          <p:cNvCxnSpPr/>
          <p:nvPr/>
        </p:nvCxnSpPr>
        <p:spPr>
          <a:xfrm>
            <a:off x="1295400" y="5186065"/>
            <a:ext cx="542332" cy="0"/>
          </a:xfrm>
          <a:prstGeom prst="straightConnector1">
            <a:avLst/>
          </a:prstGeom>
          <a:ln>
            <a:solidFill>
              <a:srgbClr val="00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/>
          <p:cNvCxnSpPr/>
          <p:nvPr/>
        </p:nvCxnSpPr>
        <p:spPr>
          <a:xfrm flipH="1">
            <a:off x="1304332" y="5490865"/>
            <a:ext cx="533400" cy="0"/>
          </a:xfrm>
          <a:prstGeom prst="straightConnector1">
            <a:avLst/>
          </a:prstGeom>
          <a:ln>
            <a:solidFill>
              <a:srgbClr val="00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1" name="TextBox 130"/>
          <p:cNvSpPr txBox="1"/>
          <p:nvPr/>
        </p:nvSpPr>
        <p:spPr>
          <a:xfrm>
            <a:off x="1304332" y="5105400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</a:t>
            </a:r>
            <a:endParaRPr lang="en-US" sz="2400" dirty="0"/>
          </a:p>
        </p:txBody>
      </p:sp>
      <p:sp>
        <p:nvSpPr>
          <p:cNvPr id="132" name="TextBox 131"/>
          <p:cNvSpPr txBox="1"/>
          <p:nvPr/>
        </p:nvSpPr>
        <p:spPr>
          <a:xfrm>
            <a:off x="1295400" y="4800600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V</a:t>
            </a:r>
            <a:endParaRPr lang="en-US" sz="2400" dirty="0"/>
          </a:p>
        </p:txBody>
      </p:sp>
      <p:sp>
        <p:nvSpPr>
          <p:cNvPr id="133" name="Rectangle 132"/>
          <p:cNvSpPr/>
          <p:nvPr/>
        </p:nvSpPr>
        <p:spPr>
          <a:xfrm>
            <a:off x="533400" y="1676400"/>
            <a:ext cx="762000" cy="16002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2400" dirty="0" smtClean="0"/>
              <a:t>Events</a:t>
            </a:r>
            <a:endParaRPr lang="en-US" sz="2400" dirty="0"/>
          </a:p>
        </p:txBody>
      </p:sp>
      <p:cxnSp>
        <p:nvCxnSpPr>
          <p:cNvPr id="27" name="Straight Arrow Connector 26"/>
          <p:cNvCxnSpPr>
            <a:stCxn id="133" idx="2"/>
            <a:endCxn id="75" idx="0"/>
          </p:cNvCxnSpPr>
          <p:nvPr/>
        </p:nvCxnSpPr>
        <p:spPr>
          <a:xfrm>
            <a:off x="914400" y="3276600"/>
            <a:ext cx="0" cy="45720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9029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867400" y="1219200"/>
            <a:ext cx="2819400" cy="48768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WiSAR</a:t>
            </a:r>
            <a:r>
              <a:rPr lang="en-US" dirty="0" smtClean="0"/>
              <a:t> Team Graph</a:t>
            </a:r>
            <a:endParaRPr lang="en-US" dirty="0"/>
          </a:p>
        </p:txBody>
      </p:sp>
      <p:sp>
        <p:nvSpPr>
          <p:cNvPr id="75" name="Rectangle 74"/>
          <p:cNvSpPr/>
          <p:nvPr/>
        </p:nvSpPr>
        <p:spPr>
          <a:xfrm>
            <a:off x="533400" y="3733800"/>
            <a:ext cx="762000" cy="216311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2400" dirty="0" smtClean="0"/>
              <a:t>Incident Commander</a:t>
            </a:r>
            <a:endParaRPr lang="en-US" sz="2400" dirty="0"/>
          </a:p>
        </p:txBody>
      </p:sp>
      <p:sp>
        <p:nvSpPr>
          <p:cNvPr id="118" name="Rectangle 117"/>
          <p:cNvSpPr/>
          <p:nvPr/>
        </p:nvSpPr>
        <p:spPr>
          <a:xfrm>
            <a:off x="5867400" y="1905000"/>
            <a:ext cx="1524000" cy="131966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sz="2400" dirty="0" smtClean="0"/>
              <a:t>Payload</a:t>
            </a:r>
          </a:p>
          <a:p>
            <a:pPr algn="ctr"/>
            <a:r>
              <a:rPr lang="en-US" sz="2400" dirty="0" smtClean="0"/>
              <a:t>GUI</a:t>
            </a:r>
            <a:endParaRPr lang="en-US" sz="2400" dirty="0"/>
          </a:p>
        </p:txBody>
      </p:sp>
      <p:sp>
        <p:nvSpPr>
          <p:cNvPr id="120" name="Rectangle 119"/>
          <p:cNvSpPr/>
          <p:nvPr/>
        </p:nvSpPr>
        <p:spPr>
          <a:xfrm>
            <a:off x="7924800" y="1905000"/>
            <a:ext cx="762000" cy="39624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2400" dirty="0" smtClean="0"/>
              <a:t>UAV</a:t>
            </a:r>
            <a:endParaRPr lang="en-US" sz="2400" dirty="0"/>
          </a:p>
        </p:txBody>
      </p:sp>
      <p:sp>
        <p:nvSpPr>
          <p:cNvPr id="121" name="Rectangle 120"/>
          <p:cNvSpPr/>
          <p:nvPr/>
        </p:nvSpPr>
        <p:spPr>
          <a:xfrm>
            <a:off x="3810000" y="1676400"/>
            <a:ext cx="1515068" cy="10408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sz="2400" dirty="0" smtClean="0"/>
              <a:t>Payload Operator</a:t>
            </a:r>
            <a:endParaRPr lang="en-US" sz="2400" dirty="0"/>
          </a:p>
        </p:txBody>
      </p:sp>
      <p:sp>
        <p:nvSpPr>
          <p:cNvPr id="122" name="Rectangle 121"/>
          <p:cNvSpPr/>
          <p:nvPr/>
        </p:nvSpPr>
        <p:spPr>
          <a:xfrm>
            <a:off x="3810000" y="4800600"/>
            <a:ext cx="1515068" cy="1066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sz="2400" dirty="0" smtClean="0"/>
              <a:t>UAV Operator</a:t>
            </a:r>
            <a:endParaRPr lang="en-US" sz="2400" dirty="0"/>
          </a:p>
        </p:txBody>
      </p:sp>
      <p:sp>
        <p:nvSpPr>
          <p:cNvPr id="123" name="Rectangle 122"/>
          <p:cNvSpPr/>
          <p:nvPr/>
        </p:nvSpPr>
        <p:spPr>
          <a:xfrm>
            <a:off x="1828800" y="1702369"/>
            <a:ext cx="1447800" cy="41945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sz="2400" dirty="0" smtClean="0"/>
              <a:t>Mission Manager</a:t>
            </a:r>
            <a:endParaRPr lang="en-US" sz="2400" dirty="0"/>
          </a:p>
        </p:txBody>
      </p:sp>
      <p:sp>
        <p:nvSpPr>
          <p:cNvPr id="93" name="Rectangle 92"/>
          <p:cNvSpPr/>
          <p:nvPr/>
        </p:nvSpPr>
        <p:spPr>
          <a:xfrm>
            <a:off x="5867400" y="4267201"/>
            <a:ext cx="1524000" cy="12954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sz="2400" dirty="0" smtClean="0"/>
              <a:t>Operator</a:t>
            </a:r>
          </a:p>
          <a:p>
            <a:pPr algn="ctr"/>
            <a:r>
              <a:rPr lang="en-US" sz="2400" dirty="0" smtClean="0"/>
              <a:t>GUI</a:t>
            </a:r>
            <a:endParaRPr lang="en-US" sz="2400" dirty="0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5325068" y="5715000"/>
            <a:ext cx="2599732" cy="0"/>
          </a:xfrm>
          <a:prstGeom prst="straightConnector1">
            <a:avLst/>
          </a:prstGeom>
          <a:ln>
            <a:solidFill>
              <a:srgbClr val="000000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5325068" y="4876800"/>
            <a:ext cx="542332" cy="0"/>
          </a:xfrm>
          <a:prstGeom prst="straightConnector1">
            <a:avLst/>
          </a:prstGeom>
          <a:ln>
            <a:solidFill>
              <a:srgbClr val="000000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/>
          <p:cNvCxnSpPr/>
          <p:nvPr/>
        </p:nvCxnSpPr>
        <p:spPr>
          <a:xfrm flipH="1">
            <a:off x="5334000" y="5181600"/>
            <a:ext cx="5334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/>
          <p:nvPr/>
        </p:nvCxnSpPr>
        <p:spPr>
          <a:xfrm>
            <a:off x="5334000" y="5486400"/>
            <a:ext cx="5334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9" name="TextBox 98"/>
          <p:cNvSpPr txBox="1"/>
          <p:nvPr/>
        </p:nvSpPr>
        <p:spPr>
          <a:xfrm>
            <a:off x="5334000" y="4464050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V</a:t>
            </a:r>
            <a:endParaRPr lang="en-US" sz="2400" dirty="0"/>
          </a:p>
        </p:txBody>
      </p:sp>
      <p:sp>
        <p:nvSpPr>
          <p:cNvPr id="100" name="TextBox 99"/>
          <p:cNvSpPr txBox="1"/>
          <p:nvPr/>
        </p:nvSpPr>
        <p:spPr>
          <a:xfrm>
            <a:off x="5334000" y="4796135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</a:t>
            </a:r>
            <a:endParaRPr lang="en-US" sz="2400" dirty="0"/>
          </a:p>
        </p:txBody>
      </p:sp>
      <p:sp>
        <p:nvSpPr>
          <p:cNvPr id="101" name="TextBox 100"/>
          <p:cNvSpPr txBox="1"/>
          <p:nvPr/>
        </p:nvSpPr>
        <p:spPr>
          <a:xfrm>
            <a:off x="5334000" y="5100935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I</a:t>
            </a:r>
            <a:endParaRPr lang="en-US" sz="2400" dirty="0"/>
          </a:p>
        </p:txBody>
      </p:sp>
      <p:cxnSp>
        <p:nvCxnSpPr>
          <p:cNvPr id="103" name="Straight Arrow Connector 102"/>
          <p:cNvCxnSpPr/>
          <p:nvPr/>
        </p:nvCxnSpPr>
        <p:spPr>
          <a:xfrm flipH="1">
            <a:off x="7391400" y="5105400"/>
            <a:ext cx="533400" cy="0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4" name="TextBox 103"/>
          <p:cNvSpPr txBox="1"/>
          <p:nvPr/>
        </p:nvSpPr>
        <p:spPr>
          <a:xfrm>
            <a:off x="7391400" y="4719935"/>
            <a:ext cx="5334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D</a:t>
            </a:r>
            <a:endParaRPr lang="en-US" sz="2400" dirty="0"/>
          </a:p>
        </p:txBody>
      </p:sp>
      <p:cxnSp>
        <p:nvCxnSpPr>
          <p:cNvPr id="105" name="Straight Arrow Connector 104"/>
          <p:cNvCxnSpPr/>
          <p:nvPr/>
        </p:nvCxnSpPr>
        <p:spPr>
          <a:xfrm>
            <a:off x="5334000" y="1985665"/>
            <a:ext cx="542332" cy="0"/>
          </a:xfrm>
          <a:prstGeom prst="straightConnector1">
            <a:avLst/>
          </a:prstGeom>
          <a:ln>
            <a:solidFill>
              <a:srgbClr val="000000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/>
          <p:nvPr/>
        </p:nvCxnSpPr>
        <p:spPr>
          <a:xfrm flipH="1">
            <a:off x="5342932" y="2290465"/>
            <a:ext cx="5334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/>
          <p:cNvCxnSpPr/>
          <p:nvPr/>
        </p:nvCxnSpPr>
        <p:spPr>
          <a:xfrm>
            <a:off x="5342932" y="2595265"/>
            <a:ext cx="5334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8" name="TextBox 107"/>
          <p:cNvSpPr txBox="1"/>
          <p:nvPr/>
        </p:nvSpPr>
        <p:spPr>
          <a:xfrm>
            <a:off x="5342932" y="1905000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</a:t>
            </a:r>
            <a:endParaRPr lang="en-US" sz="2400" dirty="0"/>
          </a:p>
        </p:txBody>
      </p:sp>
      <p:sp>
        <p:nvSpPr>
          <p:cNvPr id="109" name="TextBox 108"/>
          <p:cNvSpPr txBox="1"/>
          <p:nvPr/>
        </p:nvSpPr>
        <p:spPr>
          <a:xfrm>
            <a:off x="5342932" y="2209800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I</a:t>
            </a:r>
            <a:endParaRPr lang="en-US" sz="2400" dirty="0"/>
          </a:p>
        </p:txBody>
      </p:sp>
      <p:sp>
        <p:nvSpPr>
          <p:cNvPr id="110" name="TextBox 109"/>
          <p:cNvSpPr txBox="1"/>
          <p:nvPr/>
        </p:nvSpPr>
        <p:spPr>
          <a:xfrm>
            <a:off x="5334000" y="1600200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V</a:t>
            </a:r>
            <a:endParaRPr lang="en-US" sz="2400" dirty="0"/>
          </a:p>
        </p:txBody>
      </p:sp>
      <p:cxnSp>
        <p:nvCxnSpPr>
          <p:cNvPr id="111" name="Straight Arrow Connector 110"/>
          <p:cNvCxnSpPr/>
          <p:nvPr/>
        </p:nvCxnSpPr>
        <p:spPr>
          <a:xfrm flipH="1">
            <a:off x="7391400" y="2290465"/>
            <a:ext cx="533400" cy="0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2" name="TextBox 111"/>
          <p:cNvSpPr txBox="1"/>
          <p:nvPr/>
        </p:nvSpPr>
        <p:spPr>
          <a:xfrm>
            <a:off x="7391400" y="1905000"/>
            <a:ext cx="5334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D</a:t>
            </a:r>
            <a:endParaRPr lang="en-US" sz="2400" dirty="0"/>
          </a:p>
        </p:txBody>
      </p:sp>
      <p:cxnSp>
        <p:nvCxnSpPr>
          <p:cNvPr id="113" name="Straight Arrow Connector 112"/>
          <p:cNvCxnSpPr/>
          <p:nvPr/>
        </p:nvCxnSpPr>
        <p:spPr>
          <a:xfrm>
            <a:off x="3276600" y="3124200"/>
            <a:ext cx="2590800" cy="0"/>
          </a:xfrm>
          <a:prstGeom prst="straightConnector1">
            <a:avLst/>
          </a:prstGeom>
          <a:ln>
            <a:solidFill>
              <a:srgbClr val="000000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4" name="TextBox 113"/>
          <p:cNvSpPr txBox="1"/>
          <p:nvPr/>
        </p:nvSpPr>
        <p:spPr>
          <a:xfrm>
            <a:off x="4267200" y="2738735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V</a:t>
            </a:r>
            <a:endParaRPr lang="en-US" sz="2400" dirty="0"/>
          </a:p>
        </p:txBody>
      </p:sp>
      <p:cxnSp>
        <p:nvCxnSpPr>
          <p:cNvPr id="115" name="Straight Arrow Connector 114"/>
          <p:cNvCxnSpPr/>
          <p:nvPr/>
        </p:nvCxnSpPr>
        <p:spPr>
          <a:xfrm>
            <a:off x="3267668" y="2061865"/>
            <a:ext cx="542332" cy="0"/>
          </a:xfrm>
          <a:prstGeom prst="straightConnector1">
            <a:avLst/>
          </a:prstGeom>
          <a:ln>
            <a:solidFill>
              <a:srgbClr val="00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/>
          <p:cNvCxnSpPr/>
          <p:nvPr/>
        </p:nvCxnSpPr>
        <p:spPr>
          <a:xfrm flipH="1">
            <a:off x="3276600" y="2366665"/>
            <a:ext cx="533400" cy="0"/>
          </a:xfrm>
          <a:prstGeom prst="straightConnector1">
            <a:avLst/>
          </a:prstGeom>
          <a:ln>
            <a:solidFill>
              <a:srgbClr val="00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7" name="TextBox 116"/>
          <p:cNvSpPr txBox="1"/>
          <p:nvPr/>
        </p:nvSpPr>
        <p:spPr>
          <a:xfrm>
            <a:off x="3276600" y="1981200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</a:t>
            </a:r>
            <a:endParaRPr lang="en-US" sz="2400" dirty="0"/>
          </a:p>
        </p:txBody>
      </p:sp>
      <p:sp>
        <p:nvSpPr>
          <p:cNvPr id="124" name="TextBox 123"/>
          <p:cNvSpPr txBox="1"/>
          <p:nvPr/>
        </p:nvSpPr>
        <p:spPr>
          <a:xfrm>
            <a:off x="3267668" y="1676400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V</a:t>
            </a:r>
            <a:endParaRPr lang="en-US" sz="2400" dirty="0"/>
          </a:p>
        </p:txBody>
      </p:sp>
      <p:cxnSp>
        <p:nvCxnSpPr>
          <p:cNvPr id="125" name="Straight Arrow Connector 124"/>
          <p:cNvCxnSpPr/>
          <p:nvPr/>
        </p:nvCxnSpPr>
        <p:spPr>
          <a:xfrm>
            <a:off x="3276600" y="5186065"/>
            <a:ext cx="542332" cy="0"/>
          </a:xfrm>
          <a:prstGeom prst="straightConnector1">
            <a:avLst/>
          </a:prstGeom>
          <a:ln>
            <a:solidFill>
              <a:srgbClr val="00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/>
          <p:cNvCxnSpPr/>
          <p:nvPr/>
        </p:nvCxnSpPr>
        <p:spPr>
          <a:xfrm flipH="1">
            <a:off x="3285532" y="5490865"/>
            <a:ext cx="533400" cy="0"/>
          </a:xfrm>
          <a:prstGeom prst="straightConnector1">
            <a:avLst/>
          </a:prstGeom>
          <a:ln>
            <a:solidFill>
              <a:srgbClr val="00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7" name="TextBox 126"/>
          <p:cNvSpPr txBox="1"/>
          <p:nvPr/>
        </p:nvSpPr>
        <p:spPr>
          <a:xfrm>
            <a:off x="3285532" y="5105400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</a:t>
            </a:r>
            <a:endParaRPr lang="en-US" sz="2400" dirty="0"/>
          </a:p>
        </p:txBody>
      </p:sp>
      <p:sp>
        <p:nvSpPr>
          <p:cNvPr id="128" name="TextBox 127"/>
          <p:cNvSpPr txBox="1"/>
          <p:nvPr/>
        </p:nvSpPr>
        <p:spPr>
          <a:xfrm>
            <a:off x="3276600" y="4800600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V</a:t>
            </a:r>
            <a:endParaRPr lang="en-US" sz="2400" dirty="0"/>
          </a:p>
        </p:txBody>
      </p:sp>
      <p:cxnSp>
        <p:nvCxnSpPr>
          <p:cNvPr id="129" name="Straight Arrow Connector 128"/>
          <p:cNvCxnSpPr/>
          <p:nvPr/>
        </p:nvCxnSpPr>
        <p:spPr>
          <a:xfrm>
            <a:off x="1295400" y="5186065"/>
            <a:ext cx="542332" cy="0"/>
          </a:xfrm>
          <a:prstGeom prst="straightConnector1">
            <a:avLst/>
          </a:prstGeom>
          <a:ln>
            <a:solidFill>
              <a:srgbClr val="00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/>
          <p:cNvCxnSpPr/>
          <p:nvPr/>
        </p:nvCxnSpPr>
        <p:spPr>
          <a:xfrm flipH="1">
            <a:off x="1304332" y="5490865"/>
            <a:ext cx="533400" cy="0"/>
          </a:xfrm>
          <a:prstGeom prst="straightConnector1">
            <a:avLst/>
          </a:prstGeom>
          <a:ln>
            <a:solidFill>
              <a:srgbClr val="00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1" name="TextBox 130"/>
          <p:cNvSpPr txBox="1"/>
          <p:nvPr/>
        </p:nvSpPr>
        <p:spPr>
          <a:xfrm>
            <a:off x="1304332" y="5105400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</a:t>
            </a:r>
            <a:endParaRPr lang="en-US" sz="2400" dirty="0"/>
          </a:p>
        </p:txBody>
      </p:sp>
      <p:sp>
        <p:nvSpPr>
          <p:cNvPr id="132" name="TextBox 131"/>
          <p:cNvSpPr txBox="1"/>
          <p:nvPr/>
        </p:nvSpPr>
        <p:spPr>
          <a:xfrm>
            <a:off x="1295400" y="4800600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V</a:t>
            </a:r>
            <a:endParaRPr lang="en-US" sz="2400" dirty="0"/>
          </a:p>
        </p:txBody>
      </p:sp>
      <p:sp>
        <p:nvSpPr>
          <p:cNvPr id="133" name="Rectangle 132"/>
          <p:cNvSpPr/>
          <p:nvPr/>
        </p:nvSpPr>
        <p:spPr>
          <a:xfrm>
            <a:off x="533400" y="1676400"/>
            <a:ext cx="762000" cy="16002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2400" dirty="0" smtClean="0"/>
              <a:t>Events</a:t>
            </a:r>
            <a:endParaRPr lang="en-US" sz="2400" dirty="0"/>
          </a:p>
        </p:txBody>
      </p:sp>
      <p:cxnSp>
        <p:nvCxnSpPr>
          <p:cNvPr id="27" name="Straight Arrow Connector 26"/>
          <p:cNvCxnSpPr>
            <a:stCxn id="133" idx="2"/>
            <a:endCxn id="75" idx="0"/>
          </p:cNvCxnSpPr>
          <p:nvPr/>
        </p:nvCxnSpPr>
        <p:spPr>
          <a:xfrm>
            <a:off x="914400" y="3276600"/>
            <a:ext cx="0" cy="45720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6324600" y="1219200"/>
            <a:ext cx="2057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</a:rPr>
              <a:t>ABSTRACTION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6324600" y="5634335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000000"/>
                </a:solidFill>
              </a:rPr>
              <a:t>V</a:t>
            </a:r>
            <a:endParaRPr lang="en-US" sz="2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76984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20509482"/>
              </p:ext>
            </p:extLst>
          </p:nvPr>
        </p:nvGraphicFramePr>
        <p:xfrm>
          <a:off x="457200" y="2072640"/>
          <a:ext cx="8229600" cy="3108960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2743200"/>
                <a:gridCol w="2743200"/>
                <a:gridCol w="2743200"/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400" dirty="0" smtClean="0"/>
                        <a:t>Actor Name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 smtClean="0"/>
                        <a:t>Number</a:t>
                      </a:r>
                      <a:r>
                        <a:rPr lang="en-US" sz="2400" baseline="0" dirty="0" smtClean="0"/>
                        <a:t> of States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 smtClean="0"/>
                        <a:t>Number of Transitions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400" dirty="0" smtClean="0"/>
                        <a:t>Parent Search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 smtClean="0"/>
                        <a:t>5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 smtClean="0"/>
                        <a:t>19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400" dirty="0" smtClean="0"/>
                        <a:t>Mission Manager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 smtClean="0"/>
                        <a:t>16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 smtClean="0"/>
                        <a:t>56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400" dirty="0" smtClean="0"/>
                        <a:t>Payload Operator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 smtClean="0"/>
                        <a:t>13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 smtClean="0"/>
                        <a:t>45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400" dirty="0" smtClean="0"/>
                        <a:t>UAV</a:t>
                      </a:r>
                      <a:r>
                        <a:rPr lang="en-US" sz="2400" baseline="0" dirty="0" smtClean="0"/>
                        <a:t> Operator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 smtClean="0"/>
                        <a:t>13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 smtClean="0"/>
                        <a:t>80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400" dirty="0" smtClean="0"/>
                        <a:t>Abstraction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 smtClean="0"/>
                        <a:t>22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 smtClean="0"/>
                        <a:t>63</a:t>
                      </a:r>
                      <a:endParaRPr lang="en-US" sz="2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WiSAR</a:t>
            </a:r>
            <a:r>
              <a:rPr lang="en-US" dirty="0" smtClean="0"/>
              <a:t> Model Statistics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71987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Title 9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Directed Role Graph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762000" y="2366859"/>
            <a:ext cx="1828800" cy="2433741"/>
          </a:xfrm>
          <a:prstGeom prst="rect">
            <a:avLst/>
          </a:prstGeom>
          <a:ln>
            <a:solidFill>
              <a:schemeClr val="tx2">
                <a:lumMod val="75000"/>
              </a:schemeClr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sz="2800" dirty="0" smtClean="0"/>
              <a:t>Bob</a:t>
            </a:r>
            <a:endParaRPr lang="en-US" sz="2800" dirty="0"/>
          </a:p>
        </p:txBody>
      </p:sp>
      <p:cxnSp>
        <p:nvCxnSpPr>
          <p:cNvPr id="18" name="Straight Arrow Connector 17"/>
          <p:cNvCxnSpPr/>
          <p:nvPr/>
        </p:nvCxnSpPr>
        <p:spPr>
          <a:xfrm flipV="1">
            <a:off x="2590800" y="2443059"/>
            <a:ext cx="1143000" cy="893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2590800" y="2824059"/>
            <a:ext cx="1143000" cy="893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2622946" y="2057594"/>
            <a:ext cx="13394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Vo</a:t>
            </a:r>
            <a:endParaRPr lang="en-US" sz="2400" dirty="0"/>
          </a:p>
        </p:txBody>
      </p:sp>
      <p:sp>
        <p:nvSpPr>
          <p:cNvPr id="22" name="TextBox 21"/>
          <p:cNvSpPr txBox="1"/>
          <p:nvPr/>
        </p:nvSpPr>
        <p:spPr>
          <a:xfrm>
            <a:off x="2622946" y="2443059"/>
            <a:ext cx="13394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/>
              <a:t>Ao</a:t>
            </a:r>
            <a:endParaRPr lang="en-US" sz="2400" dirty="0"/>
          </a:p>
        </p:txBody>
      </p:sp>
      <p:cxnSp>
        <p:nvCxnSpPr>
          <p:cNvPr id="24" name="Straight Arrow Connector 23"/>
          <p:cNvCxnSpPr/>
          <p:nvPr/>
        </p:nvCxnSpPr>
        <p:spPr>
          <a:xfrm flipH="1">
            <a:off x="2590800" y="3805729"/>
            <a:ext cx="1143000" cy="446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2743200" y="3429194"/>
            <a:ext cx="13394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Vi</a:t>
            </a:r>
            <a:endParaRPr lang="en-US" sz="2400" dirty="0"/>
          </a:p>
        </p:txBody>
      </p:sp>
      <p:cxnSp>
        <p:nvCxnSpPr>
          <p:cNvPr id="26" name="Straight Arrow Connector 25"/>
          <p:cNvCxnSpPr/>
          <p:nvPr/>
        </p:nvCxnSpPr>
        <p:spPr>
          <a:xfrm flipH="1">
            <a:off x="2590800" y="4191194"/>
            <a:ext cx="11430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2743200" y="3805729"/>
            <a:ext cx="13394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Ai</a:t>
            </a:r>
            <a:endParaRPr lang="en-US" sz="2400" dirty="0"/>
          </a:p>
        </p:txBody>
      </p:sp>
      <p:sp>
        <p:nvSpPr>
          <p:cNvPr id="53" name="Oval 52"/>
          <p:cNvSpPr/>
          <p:nvPr/>
        </p:nvSpPr>
        <p:spPr>
          <a:xfrm>
            <a:off x="4800600" y="3586059"/>
            <a:ext cx="1219200" cy="533400"/>
          </a:xfrm>
          <a:prstGeom prst="ellipse">
            <a:avLst/>
          </a:prstGeom>
          <a:ln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IDLE</a:t>
            </a:r>
            <a:endParaRPr lang="en-US" dirty="0"/>
          </a:p>
        </p:txBody>
      </p:sp>
      <p:sp>
        <p:nvSpPr>
          <p:cNvPr id="65" name="Oval 64"/>
          <p:cNvSpPr/>
          <p:nvPr/>
        </p:nvSpPr>
        <p:spPr>
          <a:xfrm>
            <a:off x="7239000" y="3594989"/>
            <a:ext cx="1219200" cy="537865"/>
          </a:xfrm>
          <a:prstGeom prst="ellipse">
            <a:avLst/>
          </a:prstGeom>
          <a:ln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WAVE</a:t>
            </a:r>
            <a:endParaRPr lang="en-US" dirty="0"/>
          </a:p>
        </p:txBody>
      </p:sp>
      <p:sp>
        <p:nvSpPr>
          <p:cNvPr id="67" name="Oval 66"/>
          <p:cNvSpPr/>
          <p:nvPr/>
        </p:nvSpPr>
        <p:spPr>
          <a:xfrm>
            <a:off x="6019800" y="5786735"/>
            <a:ext cx="1219200" cy="537865"/>
          </a:xfrm>
          <a:prstGeom prst="ellipse">
            <a:avLst/>
          </a:prstGeom>
          <a:ln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SPEAK</a:t>
            </a:r>
            <a:endParaRPr lang="en-US" dirty="0"/>
          </a:p>
        </p:txBody>
      </p:sp>
      <p:cxnSp>
        <p:nvCxnSpPr>
          <p:cNvPr id="62" name="Curved Connector 61"/>
          <p:cNvCxnSpPr>
            <a:stCxn id="53" idx="0"/>
            <a:endCxn id="65" idx="0"/>
          </p:cNvCxnSpPr>
          <p:nvPr/>
        </p:nvCxnSpPr>
        <p:spPr>
          <a:xfrm rot="16200000" flipH="1">
            <a:off x="6624935" y="2371324"/>
            <a:ext cx="8930" cy="2438400"/>
          </a:xfrm>
          <a:prstGeom prst="curvedConnector3">
            <a:avLst>
              <a:gd name="adj1" fmla="val -8892564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Curved Connector 67"/>
          <p:cNvCxnSpPr>
            <a:stCxn id="65" idx="4"/>
            <a:endCxn id="53" idx="4"/>
          </p:cNvCxnSpPr>
          <p:nvPr/>
        </p:nvCxnSpPr>
        <p:spPr>
          <a:xfrm rot="5400000" flipH="1">
            <a:off x="6622702" y="2906957"/>
            <a:ext cx="13395" cy="2438400"/>
          </a:xfrm>
          <a:prstGeom prst="curvedConnector3">
            <a:avLst>
              <a:gd name="adj1" fmla="val -6520918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Curved Connector 80"/>
          <p:cNvCxnSpPr>
            <a:stCxn id="67" idx="2"/>
            <a:endCxn id="53" idx="4"/>
          </p:cNvCxnSpPr>
          <p:nvPr/>
        </p:nvCxnSpPr>
        <p:spPr>
          <a:xfrm rot="10800000">
            <a:off x="5410200" y="4119460"/>
            <a:ext cx="609600" cy="1936209"/>
          </a:xfrm>
          <a:prstGeom prst="curved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Curved Connector 83"/>
          <p:cNvCxnSpPr>
            <a:stCxn id="65" idx="4"/>
            <a:endCxn id="67" idx="6"/>
          </p:cNvCxnSpPr>
          <p:nvPr/>
        </p:nvCxnSpPr>
        <p:spPr>
          <a:xfrm rot="5400000">
            <a:off x="6582393" y="4789461"/>
            <a:ext cx="1922814" cy="609600"/>
          </a:xfrm>
          <a:prstGeom prst="curved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1" name="Rectangle 90"/>
          <p:cNvSpPr/>
          <p:nvPr/>
        </p:nvSpPr>
        <p:spPr>
          <a:xfrm>
            <a:off x="5682255" y="1371600"/>
            <a:ext cx="1785345" cy="914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  <a:p>
            <a:pPr algn="ctr"/>
            <a:r>
              <a:rPr lang="en-US" dirty="0" smtClean="0"/>
              <a:t>DESIRE = 10</a:t>
            </a:r>
            <a:endParaRPr lang="en-US" dirty="0"/>
          </a:p>
        </p:txBody>
      </p:sp>
      <p:sp>
        <p:nvSpPr>
          <p:cNvPr id="95" name="TextBox 94"/>
          <p:cNvSpPr txBox="1"/>
          <p:nvPr/>
        </p:nvSpPr>
        <p:spPr>
          <a:xfrm>
            <a:off x="5682254" y="1295400"/>
            <a:ext cx="17853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Memory</a:t>
            </a:r>
            <a:endParaRPr lang="en-US" sz="2400" dirty="0"/>
          </a:p>
        </p:txBody>
      </p:sp>
      <p:sp>
        <p:nvSpPr>
          <p:cNvPr id="110" name="TextBox 109"/>
          <p:cNvSpPr txBox="1"/>
          <p:nvPr/>
        </p:nvSpPr>
        <p:spPr>
          <a:xfrm>
            <a:off x="6019800" y="2357735"/>
            <a:ext cx="106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c1</a:t>
            </a:r>
            <a:endParaRPr lang="en-US" sz="2400" dirty="0"/>
          </a:p>
        </p:txBody>
      </p:sp>
      <p:sp>
        <p:nvSpPr>
          <p:cNvPr id="111" name="TextBox 110"/>
          <p:cNvSpPr txBox="1"/>
          <p:nvPr/>
        </p:nvSpPr>
        <p:spPr>
          <a:xfrm>
            <a:off x="6096000" y="4567535"/>
            <a:ext cx="106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c2</a:t>
            </a:r>
            <a:endParaRPr lang="en-US" sz="2400" dirty="0"/>
          </a:p>
        </p:txBody>
      </p:sp>
      <p:sp>
        <p:nvSpPr>
          <p:cNvPr id="112" name="TextBox 111"/>
          <p:cNvSpPr txBox="1"/>
          <p:nvPr/>
        </p:nvSpPr>
        <p:spPr>
          <a:xfrm>
            <a:off x="7467600" y="4719935"/>
            <a:ext cx="106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c3</a:t>
            </a:r>
            <a:endParaRPr lang="en-US" sz="2400" dirty="0"/>
          </a:p>
        </p:txBody>
      </p:sp>
      <p:sp>
        <p:nvSpPr>
          <p:cNvPr id="113" name="TextBox 112"/>
          <p:cNvSpPr txBox="1"/>
          <p:nvPr/>
        </p:nvSpPr>
        <p:spPr>
          <a:xfrm>
            <a:off x="4724400" y="4719935"/>
            <a:ext cx="106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c4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311905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ingleSightingCorrect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352550"/>
            <a:ext cx="8686800" cy="48196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 for Target Spotted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200400" y="1295400"/>
            <a:ext cx="2590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/>
              <a:t>Cognitive</a:t>
            </a:r>
          </a:p>
          <a:p>
            <a:r>
              <a:rPr lang="en-US" sz="2000" dirty="0" smtClean="0"/>
              <a:t>Temporal</a:t>
            </a:r>
          </a:p>
          <a:p>
            <a:r>
              <a:rPr lang="en-US" sz="2000" dirty="0" smtClean="0"/>
              <a:t>Algorithmic</a:t>
            </a:r>
            <a:endParaRPr lang="en-US" sz="2000" dirty="0"/>
          </a:p>
        </p:txBody>
      </p:sp>
      <p:cxnSp>
        <p:nvCxnSpPr>
          <p:cNvPr id="8" name="Straight Connector 7"/>
          <p:cNvCxnSpPr/>
          <p:nvPr/>
        </p:nvCxnSpPr>
        <p:spPr>
          <a:xfrm flipH="1">
            <a:off x="4572000" y="2152650"/>
            <a:ext cx="17526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>
            <a:off x="4572000" y="1847850"/>
            <a:ext cx="17526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H="1">
            <a:off x="4572000" y="1543050"/>
            <a:ext cx="17526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752600" y="1676400"/>
            <a:ext cx="11622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Flight plan</a:t>
            </a:r>
            <a:endParaRPr lang="en-US" dirty="0"/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1752600" y="2045732"/>
            <a:ext cx="381000" cy="46886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914900" y="3200400"/>
            <a:ext cx="1752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Monitoring</a:t>
            </a:r>
            <a:endParaRPr lang="en-US" dirty="0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5334000" y="3581400"/>
            <a:ext cx="0" cy="6096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870333" y="1396102"/>
            <a:ext cx="6348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Land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7747166" y="1383268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Report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4896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issionBlueOperatorGreenSingleSighting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276350"/>
            <a:ext cx="8915400" cy="48196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Sighting Per Actor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581400" y="1654314"/>
            <a:ext cx="1447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/>
              <a:t>IC</a:t>
            </a:r>
          </a:p>
          <a:p>
            <a:r>
              <a:rPr lang="en-US" sz="2000" dirty="0" smtClean="0"/>
              <a:t>OP</a:t>
            </a:r>
          </a:p>
        </p:txBody>
      </p:sp>
      <p:cxnSp>
        <p:nvCxnSpPr>
          <p:cNvPr id="5" name="Straight Connector 4"/>
          <p:cNvCxnSpPr/>
          <p:nvPr/>
        </p:nvCxnSpPr>
        <p:spPr>
          <a:xfrm flipH="1">
            <a:off x="4038600" y="2206764"/>
            <a:ext cx="17526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H="1">
            <a:off x="4038600" y="1901964"/>
            <a:ext cx="17526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60610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rashedCorrect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400665"/>
            <a:ext cx="8839200" cy="48196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 for Battery Failure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200400" y="1295400"/>
            <a:ext cx="2590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/>
              <a:t>Cognitive</a:t>
            </a:r>
          </a:p>
          <a:p>
            <a:r>
              <a:rPr lang="en-US" sz="2000" dirty="0" smtClean="0"/>
              <a:t>Temporal</a:t>
            </a:r>
          </a:p>
          <a:p>
            <a:r>
              <a:rPr lang="en-US" sz="2000" dirty="0" smtClean="0"/>
              <a:t>Algorithmic</a:t>
            </a:r>
            <a:endParaRPr lang="en-US" sz="2000" dirty="0"/>
          </a:p>
        </p:txBody>
      </p:sp>
      <p:cxnSp>
        <p:nvCxnSpPr>
          <p:cNvPr id="4" name="Straight Connector 3"/>
          <p:cNvCxnSpPr/>
          <p:nvPr/>
        </p:nvCxnSpPr>
        <p:spPr>
          <a:xfrm flipH="1">
            <a:off x="4572000" y="2152650"/>
            <a:ext cx="17526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 flipH="1">
            <a:off x="4572000" y="1847850"/>
            <a:ext cx="17526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H="1">
            <a:off x="4572000" y="1543050"/>
            <a:ext cx="1752600" cy="0"/>
          </a:xfrm>
          <a:prstGeom prst="line">
            <a:avLst/>
          </a:prstGeom>
          <a:ln>
            <a:solidFill>
              <a:srgbClr val="4F81B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629400" y="2057400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Crash</a:t>
            </a:r>
            <a:endParaRPr lang="en-US" dirty="0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6858000" y="2426732"/>
            <a:ext cx="990600" cy="62126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562600" y="3288268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Battery Fail</a:t>
            </a:r>
            <a:endParaRPr lang="en-US" dirty="0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6172200" y="3722132"/>
            <a:ext cx="990600" cy="62126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13334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Crash Per Actor (MM and OP)</a:t>
            </a:r>
            <a:endParaRPr lang="en-US" dirty="0"/>
          </a:p>
        </p:txBody>
      </p:sp>
      <p:pic>
        <p:nvPicPr>
          <p:cNvPr id="3" name="Picture 2" descr="CrashedMissionBlueOperatorGreen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219200"/>
            <a:ext cx="8686800" cy="481965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581400" y="1654314"/>
            <a:ext cx="1447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/>
              <a:t>IC</a:t>
            </a:r>
          </a:p>
          <a:p>
            <a:r>
              <a:rPr lang="en-US" sz="2000" dirty="0" smtClean="0"/>
              <a:t>OP</a:t>
            </a:r>
          </a:p>
        </p:txBody>
      </p:sp>
      <p:cxnSp>
        <p:nvCxnSpPr>
          <p:cNvPr id="5" name="Straight Connector 4"/>
          <p:cNvCxnSpPr/>
          <p:nvPr/>
        </p:nvCxnSpPr>
        <p:spPr>
          <a:xfrm flipH="1">
            <a:off x="4038600" y="2206764"/>
            <a:ext cx="17526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H="1">
            <a:off x="4038600" y="1901964"/>
            <a:ext cx="17526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24828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Directed Team Graph for modeling UASs</a:t>
            </a:r>
          </a:p>
          <a:p>
            <a:r>
              <a:rPr lang="en-US" dirty="0" smtClean="0"/>
              <a:t>Directed Role Graph for modeling actors</a:t>
            </a:r>
          </a:p>
          <a:p>
            <a:r>
              <a:rPr lang="en-US" dirty="0" smtClean="0"/>
              <a:t>Discrete event simulation for time</a:t>
            </a:r>
          </a:p>
          <a:p>
            <a:r>
              <a:rPr lang="en-US" dirty="0" smtClean="0"/>
              <a:t>Model checker to explore non-determinism</a:t>
            </a:r>
          </a:p>
          <a:p>
            <a:r>
              <a:rPr lang="en-US" dirty="0" smtClean="0"/>
              <a:t>Temporal, cognitive, and algorithmic workload</a:t>
            </a:r>
          </a:p>
          <a:p>
            <a:r>
              <a:rPr lang="en-US" dirty="0" err="1" smtClean="0"/>
              <a:t>WiSAR</a:t>
            </a:r>
            <a:r>
              <a:rPr lang="en-US" dirty="0" smtClean="0"/>
              <a:t> case study on two scenarios </a:t>
            </a:r>
          </a:p>
          <a:p>
            <a:endParaRPr lang="en-US" dirty="0" smtClean="0"/>
          </a:p>
          <a:p>
            <a:r>
              <a:rPr lang="en-US" dirty="0" smtClean="0"/>
              <a:t>Sensitivity study</a:t>
            </a:r>
          </a:p>
          <a:p>
            <a:r>
              <a:rPr lang="en-US" dirty="0" smtClean="0"/>
              <a:t>Field study</a:t>
            </a:r>
          </a:p>
          <a:p>
            <a:r>
              <a:rPr lang="en-US" dirty="0" smtClean="0"/>
              <a:t>More cognitive measures: parallel and multi-threaded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Conclusion and Future Work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88091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arch 2010 03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691883" y="5629870"/>
            <a:ext cx="3760239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0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Questions?</a:t>
            </a:r>
            <a:endParaRPr lang="en-US" sz="6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25095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Tabular Form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2266235"/>
              </p:ext>
            </p:extLst>
          </p:nvPr>
        </p:nvGraphicFramePr>
        <p:xfrm>
          <a:off x="228600" y="1320579"/>
          <a:ext cx="8610602" cy="2260821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838201"/>
                <a:gridCol w="1143000"/>
                <a:gridCol w="1295400"/>
                <a:gridCol w="838200"/>
                <a:gridCol w="1295400"/>
                <a:gridCol w="1219200"/>
                <a:gridCol w="381000"/>
                <a:gridCol w="914400"/>
                <a:gridCol w="685801"/>
              </a:tblGrid>
              <a:tr h="432021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PS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INPUT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MEM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NS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OUTPUT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MEM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Pr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Delay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Pb</a:t>
                      </a:r>
                      <a:endParaRPr lang="en-US" sz="1800" dirty="0"/>
                    </a:p>
                  </a:txBody>
                  <a:tcPr/>
                </a:tc>
              </a:tr>
              <a:tr h="338593"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IDLE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DESIRE&gt;5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WAVE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Vo=WAVE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[2-5]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95%</a:t>
                      </a:r>
                      <a:endParaRPr lang="en-US" sz="1800" dirty="0"/>
                    </a:p>
                  </a:txBody>
                  <a:tcPr/>
                </a:tc>
              </a:tr>
              <a:tr h="338593"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IDLE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DESIRE&lt;=5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IDLE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DESIRE++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[5-10]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</a:tr>
              <a:tr h="338593"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WAVE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Vi=WAVE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SPEAK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Ao</a:t>
                      </a:r>
                      <a:r>
                        <a:rPr lang="en-US" sz="1800" dirty="0" smtClean="0"/>
                        <a:t>=HELLO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DESIRE++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1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[2-5]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</a:tr>
              <a:tr h="338593"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WAVE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IDLE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Vo=SAD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DESIRE--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2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[5-10]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</a:tr>
              <a:tr h="238539"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SPEAK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Ai=HELLO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IDLE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DESIRE--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[2-5]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0897988"/>
              </p:ext>
            </p:extLst>
          </p:nvPr>
        </p:nvGraphicFramePr>
        <p:xfrm>
          <a:off x="229509" y="4191000"/>
          <a:ext cx="8610602" cy="1554480"/>
        </p:xfrm>
        <a:graphic>
          <a:graphicData uri="http://schemas.openxmlformats.org/drawingml/2006/table">
            <a:tbl>
              <a:tblPr firstRow="1" bandRow="1">
                <a:tableStyleId>{775DCB02-9BB8-47FD-8907-85C794F793BA}</a:tableStyleId>
              </a:tblPr>
              <a:tblGrid>
                <a:gridCol w="838201"/>
                <a:gridCol w="1143000"/>
                <a:gridCol w="1295400"/>
                <a:gridCol w="838200"/>
                <a:gridCol w="1295400"/>
                <a:gridCol w="1218291"/>
                <a:gridCol w="381000"/>
                <a:gridCol w="914400"/>
                <a:gridCol w="686710"/>
              </a:tblGrid>
              <a:tr h="457200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PS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INPUT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MEM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NS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OUTPUT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MEM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Pr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Delay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Pb</a:t>
                      </a:r>
                      <a:endParaRPr lang="en-US" sz="1800" dirty="0"/>
                    </a:p>
                  </a:txBody>
                  <a:tcPr/>
                </a:tc>
              </a:tr>
              <a:tr h="338593"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IDLE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Vi=WAVE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APATHY&lt;5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WAVE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Vo=WAVE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[2-5]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70%</a:t>
                      </a:r>
                      <a:endParaRPr lang="en-US" sz="1800" dirty="0"/>
                    </a:p>
                  </a:txBody>
                  <a:tcPr/>
                </a:tc>
              </a:tr>
              <a:tr h="338593"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IDLE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Vi=WAVE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APATHY&gt;=5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IDLE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APATHY--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[2-5]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</a:tr>
              <a:tr h="338593"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WAVE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Ai=HELLO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IDLE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Ao</a:t>
                      </a:r>
                      <a:r>
                        <a:rPr lang="en-US" sz="1800" dirty="0" smtClean="0"/>
                        <a:t>=HELLO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APATHY++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1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[2-5]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643184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6" name="Straight Connector 295"/>
          <p:cNvCxnSpPr/>
          <p:nvPr/>
        </p:nvCxnSpPr>
        <p:spPr>
          <a:xfrm flipV="1">
            <a:off x="1981200" y="914400"/>
            <a:ext cx="0" cy="365760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1905000" y="995065"/>
            <a:ext cx="914400" cy="45273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49" name="Rectangle 48"/>
          <p:cNvSpPr/>
          <p:nvPr/>
        </p:nvSpPr>
        <p:spPr>
          <a:xfrm>
            <a:off x="1905000" y="2595265"/>
            <a:ext cx="914400" cy="45273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905000" y="4267200"/>
            <a:ext cx="59436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1905000" y="990600"/>
            <a:ext cx="0" cy="3276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81000" y="30435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Alice</a:t>
            </a:r>
            <a:endParaRPr lang="en-US" sz="2400" dirty="0"/>
          </a:p>
        </p:txBody>
      </p:sp>
      <p:sp>
        <p:nvSpPr>
          <p:cNvPr id="14" name="TextBox 13"/>
          <p:cNvSpPr txBox="1"/>
          <p:nvPr/>
        </p:nvSpPr>
        <p:spPr>
          <a:xfrm>
            <a:off x="457200" y="14433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Bob</a:t>
            </a:r>
            <a:endParaRPr lang="en-US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1262655" y="35769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16" name="TextBox 15"/>
          <p:cNvSpPr txBox="1"/>
          <p:nvPr/>
        </p:nvSpPr>
        <p:spPr>
          <a:xfrm>
            <a:off x="1262655" y="30480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17" name="TextBox 16"/>
          <p:cNvSpPr txBox="1"/>
          <p:nvPr/>
        </p:nvSpPr>
        <p:spPr>
          <a:xfrm>
            <a:off x="1295400" y="25908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1273365" y="19767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19" name="TextBox 18"/>
          <p:cNvSpPr txBox="1"/>
          <p:nvPr/>
        </p:nvSpPr>
        <p:spPr>
          <a:xfrm>
            <a:off x="1273365" y="14478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20" name="TextBox 19"/>
          <p:cNvSpPr txBox="1"/>
          <p:nvPr/>
        </p:nvSpPr>
        <p:spPr>
          <a:xfrm>
            <a:off x="1306110" y="9906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cxnSp>
        <p:nvCxnSpPr>
          <p:cNvPr id="43" name="Straight Connector 42"/>
          <p:cNvCxnSpPr/>
          <p:nvPr/>
        </p:nvCxnSpPr>
        <p:spPr>
          <a:xfrm>
            <a:off x="6477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6705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6934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7162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7391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7620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Rectangle 52"/>
          <p:cNvSpPr/>
          <p:nvPr/>
        </p:nvSpPr>
        <p:spPr>
          <a:xfrm>
            <a:off x="2590800" y="304800"/>
            <a:ext cx="20574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DESIRE = 5</a:t>
            </a:r>
            <a:endParaRPr lang="en-US" sz="2400" dirty="0"/>
          </a:p>
        </p:txBody>
      </p:sp>
      <p:sp>
        <p:nvSpPr>
          <p:cNvPr id="54" name="Rectangle 53"/>
          <p:cNvSpPr/>
          <p:nvPr/>
        </p:nvSpPr>
        <p:spPr>
          <a:xfrm>
            <a:off x="4876800" y="304800"/>
            <a:ext cx="2057400" cy="4572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APATHY = 5</a:t>
            </a:r>
            <a:endParaRPr lang="en-US" sz="2400" dirty="0"/>
          </a:p>
        </p:txBody>
      </p:sp>
      <p:cxnSp>
        <p:nvCxnSpPr>
          <p:cNvPr id="229" name="Straight Connector 228"/>
          <p:cNvCxnSpPr/>
          <p:nvPr/>
        </p:nvCxnSpPr>
        <p:spPr>
          <a:xfrm>
            <a:off x="5105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Connector 229"/>
          <p:cNvCxnSpPr/>
          <p:nvPr/>
        </p:nvCxnSpPr>
        <p:spPr>
          <a:xfrm>
            <a:off x="5334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Connector 230"/>
          <p:cNvCxnSpPr/>
          <p:nvPr/>
        </p:nvCxnSpPr>
        <p:spPr>
          <a:xfrm>
            <a:off x="5562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Connector 231"/>
          <p:cNvCxnSpPr/>
          <p:nvPr/>
        </p:nvCxnSpPr>
        <p:spPr>
          <a:xfrm>
            <a:off x="5791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Connector 232"/>
          <p:cNvCxnSpPr/>
          <p:nvPr/>
        </p:nvCxnSpPr>
        <p:spPr>
          <a:xfrm>
            <a:off x="6019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Connector 233"/>
          <p:cNvCxnSpPr/>
          <p:nvPr/>
        </p:nvCxnSpPr>
        <p:spPr>
          <a:xfrm>
            <a:off x="6248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Connector 234"/>
          <p:cNvCxnSpPr/>
          <p:nvPr/>
        </p:nvCxnSpPr>
        <p:spPr>
          <a:xfrm>
            <a:off x="3733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Connector 235"/>
          <p:cNvCxnSpPr/>
          <p:nvPr/>
        </p:nvCxnSpPr>
        <p:spPr>
          <a:xfrm>
            <a:off x="3962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Connector 236"/>
          <p:cNvCxnSpPr/>
          <p:nvPr/>
        </p:nvCxnSpPr>
        <p:spPr>
          <a:xfrm>
            <a:off x="4191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Connector 237"/>
          <p:cNvCxnSpPr/>
          <p:nvPr/>
        </p:nvCxnSpPr>
        <p:spPr>
          <a:xfrm>
            <a:off x="4419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Connector 238"/>
          <p:cNvCxnSpPr/>
          <p:nvPr/>
        </p:nvCxnSpPr>
        <p:spPr>
          <a:xfrm>
            <a:off x="4648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/>
          <p:cNvCxnSpPr/>
          <p:nvPr/>
        </p:nvCxnSpPr>
        <p:spPr>
          <a:xfrm>
            <a:off x="4876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" name="Straight Connector 240"/>
          <p:cNvCxnSpPr/>
          <p:nvPr/>
        </p:nvCxnSpPr>
        <p:spPr>
          <a:xfrm>
            <a:off x="2362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Connector 241"/>
          <p:cNvCxnSpPr/>
          <p:nvPr/>
        </p:nvCxnSpPr>
        <p:spPr>
          <a:xfrm>
            <a:off x="2590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Connector 242"/>
          <p:cNvCxnSpPr/>
          <p:nvPr/>
        </p:nvCxnSpPr>
        <p:spPr>
          <a:xfrm>
            <a:off x="2819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Connector 243"/>
          <p:cNvCxnSpPr/>
          <p:nvPr/>
        </p:nvCxnSpPr>
        <p:spPr>
          <a:xfrm>
            <a:off x="3048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" name="Straight Connector 244"/>
          <p:cNvCxnSpPr/>
          <p:nvPr/>
        </p:nvCxnSpPr>
        <p:spPr>
          <a:xfrm>
            <a:off x="3276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Connector 245"/>
          <p:cNvCxnSpPr/>
          <p:nvPr/>
        </p:nvCxnSpPr>
        <p:spPr>
          <a:xfrm>
            <a:off x="3505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" name="Straight Connector 246"/>
          <p:cNvCxnSpPr/>
          <p:nvPr/>
        </p:nvCxnSpPr>
        <p:spPr>
          <a:xfrm>
            <a:off x="1905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8" name="Straight Connector 247"/>
          <p:cNvCxnSpPr/>
          <p:nvPr/>
        </p:nvCxnSpPr>
        <p:spPr>
          <a:xfrm>
            <a:off x="2133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95" name="Table 29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1125802"/>
              </p:ext>
            </p:extLst>
          </p:nvPr>
        </p:nvGraphicFramePr>
        <p:xfrm>
          <a:off x="304798" y="4780059"/>
          <a:ext cx="8610602" cy="1133061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838201"/>
                <a:gridCol w="1143000"/>
                <a:gridCol w="1295400"/>
                <a:gridCol w="838200"/>
                <a:gridCol w="1295400"/>
                <a:gridCol w="1219200"/>
                <a:gridCol w="381000"/>
                <a:gridCol w="914400"/>
                <a:gridCol w="685801"/>
              </a:tblGrid>
              <a:tr h="401541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PS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INPUT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MEM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NS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OUTPUT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MEM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Pr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Delay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Pb</a:t>
                      </a:r>
                      <a:endParaRPr lang="en-US" sz="1800" dirty="0"/>
                    </a:p>
                  </a:txBody>
                  <a:tcPr/>
                </a:tc>
              </a:tr>
              <a:tr h="338593"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IDLE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DESIRE&gt;5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WAVE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Vo=WAVE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[2-5]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95%</a:t>
                      </a:r>
                      <a:endParaRPr lang="en-US" sz="1800" dirty="0"/>
                    </a:p>
                  </a:txBody>
                  <a:tcPr/>
                </a:tc>
              </a:tr>
              <a:tr h="338593"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IDLE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DESIRE&lt;=5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IDLE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DESIRE++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[5-10]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50" name="Straight Connector 49"/>
          <p:cNvCxnSpPr/>
          <p:nvPr/>
        </p:nvCxnSpPr>
        <p:spPr>
          <a:xfrm>
            <a:off x="1905000" y="3352800"/>
            <a:ext cx="4572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1905000" y="3886200"/>
            <a:ext cx="4572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1905000" y="1752600"/>
            <a:ext cx="457200" cy="0"/>
          </a:xfrm>
          <a:prstGeom prst="lin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1905000" y="2286000"/>
            <a:ext cx="457200" cy="0"/>
          </a:xfrm>
          <a:prstGeom prst="lin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72864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C-UAS template PPT template 1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15388</TotalTime>
  <Words>3287</Words>
  <Application>Microsoft Macintosh PowerPoint</Application>
  <PresentationFormat>On-screen Show (4:3)</PresentationFormat>
  <Paragraphs>1676</Paragraphs>
  <Slides>75</Slides>
  <Notes>34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75</vt:i4>
      </vt:variant>
    </vt:vector>
  </HeadingPairs>
  <TitlesOfParts>
    <vt:vector size="76" baseType="lpstr">
      <vt:lpstr>C-UAS template PPT template 1</vt:lpstr>
      <vt:lpstr>Modeling Human Workload in Unmanned Arial Systems</vt:lpstr>
      <vt:lpstr>PowerPoint Presentation</vt:lpstr>
      <vt:lpstr>PowerPoint Presentation</vt:lpstr>
      <vt:lpstr>PowerPoint Presentation</vt:lpstr>
      <vt:lpstr>Directed Team Graph</vt:lpstr>
      <vt:lpstr>Discrete Event Simulator</vt:lpstr>
      <vt:lpstr>Directed Role Graph</vt:lpstr>
      <vt:lpstr>Tabular Form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Workload</vt:lpstr>
      <vt:lpstr>Workload</vt:lpstr>
      <vt:lpstr>Temporal Workload in Model</vt:lpstr>
      <vt:lpstr>Temporal Workload in Model</vt:lpstr>
      <vt:lpstr>Temporal Workload in Model</vt:lpstr>
      <vt:lpstr>Temporal Workload in Model</vt:lpstr>
      <vt:lpstr>Temporal Workload in Model</vt:lpstr>
      <vt:lpstr>Temporal Workload in Model</vt:lpstr>
      <vt:lpstr>Temporal Workload in Model</vt:lpstr>
      <vt:lpstr>Workload</vt:lpstr>
      <vt:lpstr>Cognitive Workload in Model</vt:lpstr>
      <vt:lpstr>Cognitive Workload in Model</vt:lpstr>
      <vt:lpstr>Cognitive Workload in Model</vt:lpstr>
      <vt:lpstr>Cognitive Workload in Model</vt:lpstr>
      <vt:lpstr>Cognitive Workload in Model</vt:lpstr>
      <vt:lpstr>Cognitive Workload in Model</vt:lpstr>
      <vt:lpstr>Cognitive Workload in Model</vt:lpstr>
      <vt:lpstr>Cognitive Workload in Model</vt:lpstr>
      <vt:lpstr>Workload</vt:lpstr>
      <vt:lpstr>Algorithmic Workload in Model</vt:lpstr>
      <vt:lpstr>Algorithmic Workload in Model</vt:lpstr>
      <vt:lpstr>Algorithmic Workload in Model</vt:lpstr>
      <vt:lpstr>Algorithmic Workload in Model</vt:lpstr>
      <vt:lpstr>Algorithmic Workload in Model</vt:lpstr>
      <vt:lpstr>Resolving Non-determinism</vt:lpstr>
      <vt:lpstr>Finding Workload Extremes</vt:lpstr>
      <vt:lpstr>Bob and Alice Individual Workloads</vt:lpstr>
      <vt:lpstr>Bob and Alice Aggregate Workload</vt:lpstr>
      <vt:lpstr>PowerPoint Presentation</vt:lpstr>
      <vt:lpstr>WiSAR Team Graph</vt:lpstr>
      <vt:lpstr>WiSAR Team Graph</vt:lpstr>
      <vt:lpstr>WiSAR Model Statistics</vt:lpstr>
      <vt:lpstr>Results for Target Spotted</vt:lpstr>
      <vt:lpstr>Sighting Per Actor</vt:lpstr>
      <vt:lpstr>Results for Battery Failure</vt:lpstr>
      <vt:lpstr>Crash Per Actor (MM and OP)</vt:lpstr>
      <vt:lpstr>Conclusion and Future Work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Michael</dc:creator>
  <cp:lastModifiedBy>Eric Mercer</cp:lastModifiedBy>
  <cp:revision>223</cp:revision>
  <dcterms:created xsi:type="dcterms:W3CDTF">2011-06-18T17:31:48Z</dcterms:created>
  <dcterms:modified xsi:type="dcterms:W3CDTF">2014-05-16T14:29:10Z</dcterms:modified>
</cp:coreProperties>
</file>